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sldIdLst>
    <p:sldId id="256" r:id="rId2"/>
    <p:sldId id="291" r:id="rId3"/>
    <p:sldId id="288" r:id="rId4"/>
    <p:sldId id="267" r:id="rId5"/>
    <p:sldId id="268" r:id="rId6"/>
    <p:sldId id="269" r:id="rId7"/>
    <p:sldId id="270" r:id="rId8"/>
    <p:sldId id="271" r:id="rId9"/>
    <p:sldId id="289" r:id="rId10"/>
    <p:sldId id="265" r:id="rId11"/>
    <p:sldId id="266" r:id="rId12"/>
    <p:sldId id="275" r:id="rId13"/>
    <p:sldId id="303" r:id="rId14"/>
    <p:sldId id="300" r:id="rId15"/>
    <p:sldId id="302" r:id="rId16"/>
    <p:sldId id="301" r:id="rId17"/>
    <p:sldId id="273" r:id="rId18"/>
    <p:sldId id="276" r:id="rId19"/>
    <p:sldId id="296" r:id="rId20"/>
    <p:sldId id="297" r:id="rId21"/>
    <p:sldId id="298" r:id="rId22"/>
    <p:sldId id="299" r:id="rId23"/>
    <p:sldId id="279" r:id="rId24"/>
    <p:sldId id="278" r:id="rId25"/>
    <p:sldId id="277" r:id="rId26"/>
    <p:sldId id="280" r:id="rId27"/>
    <p:sldId id="290" r:id="rId28"/>
    <p:sldId id="282" r:id="rId29"/>
    <p:sldId id="284" r:id="rId30"/>
    <p:sldId id="283" r:id="rId31"/>
    <p:sldId id="281" r:id="rId32"/>
    <p:sldId id="285" r:id="rId33"/>
    <p:sldId id="286" r:id="rId34"/>
    <p:sldId id="272" r:id="rId35"/>
    <p:sldId id="261" r:id="rId36"/>
    <p:sldId id="262" r:id="rId37"/>
    <p:sldId id="263" r:id="rId38"/>
    <p:sldId id="264" r:id="rId39"/>
    <p:sldId id="287" r:id="rId40"/>
    <p:sldId id="292" r:id="rId41"/>
    <p:sldId id="293" r:id="rId42"/>
    <p:sldId id="294" r:id="rId43"/>
    <p:sldId id="295"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p:scale>
          <a:sx n="80" d="100"/>
          <a:sy n="80" d="100"/>
        </p:scale>
        <p:origin x="978" y="3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3" Type="http://schemas.openxmlformats.org/officeDocument/2006/relationships/oleObject" Target="file:///D:\Personal\Thesis\Report%2019\Resul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D:\Personal\Thesis\Report%2019\Result.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n-US"/>
              <a:t>Grid Search vs Hyperband</a:t>
            </a:r>
          </a:p>
          <a:p>
            <a:pPr>
              <a:defRPr/>
            </a:pPr>
            <a:r>
              <a:rPr lang="en-US"/>
              <a:t>Time</a:t>
            </a:r>
          </a:p>
        </c:rich>
      </c:tx>
      <c:layout/>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barChart>
        <c:barDir val="col"/>
        <c:grouping val="clustered"/>
        <c:varyColors val="0"/>
        <c:ser>
          <c:idx val="0"/>
          <c:order val="0"/>
          <c:tx>
            <c:v>Grid Search</c:v>
          </c:tx>
          <c:spPr>
            <a:solidFill>
              <a:schemeClr val="accent1"/>
            </a:solidFill>
            <a:ln>
              <a:noFill/>
            </a:ln>
            <a:effectLst/>
          </c:spPr>
          <c:invertIfNegative val="0"/>
          <c:dLbls>
            <c:delete val="1"/>
          </c:dLbls>
          <c:val>
            <c:numRef>
              <c:f>Sheet1!$E$6:$E$10</c:f>
              <c:numCache>
                <c:formatCode>General</c:formatCode>
                <c:ptCount val="5"/>
                <c:pt idx="0">
                  <c:v>2485.8850000000002</c:v>
                </c:pt>
                <c:pt idx="1">
                  <c:v>932.12400000000002</c:v>
                </c:pt>
                <c:pt idx="2">
                  <c:v>5678.692</c:v>
                </c:pt>
                <c:pt idx="3">
                  <c:v>694.42200000000003</c:v>
                </c:pt>
                <c:pt idx="4">
                  <c:v>11129.635</c:v>
                </c:pt>
              </c:numCache>
            </c:numRef>
          </c:val>
          <c:extLst>
            <c:ext xmlns:c16="http://schemas.microsoft.com/office/drawing/2014/chart" uri="{C3380CC4-5D6E-409C-BE32-E72D297353CC}">
              <c16:uniqueId val="{00000000-7A16-40F5-98A1-71A4D9A0DB74}"/>
            </c:ext>
          </c:extLst>
        </c:ser>
        <c:ser>
          <c:idx val="1"/>
          <c:order val="1"/>
          <c:tx>
            <c:v>Hyperband</c:v>
          </c:tx>
          <c:spPr>
            <a:solidFill>
              <a:schemeClr val="accent3"/>
            </a:solidFill>
            <a:ln>
              <a:noFill/>
            </a:ln>
            <a:effectLst/>
          </c:spPr>
          <c:invertIfNegative val="0"/>
          <c:dLbls>
            <c:delete val="1"/>
          </c:dLbls>
          <c:val>
            <c:numRef>
              <c:f>Sheet1!$F$6:$F$10</c:f>
              <c:numCache>
                <c:formatCode>General</c:formatCode>
                <c:ptCount val="5"/>
                <c:pt idx="0">
                  <c:v>560.92700000000002</c:v>
                </c:pt>
                <c:pt idx="1">
                  <c:v>229.791</c:v>
                </c:pt>
                <c:pt idx="2">
                  <c:v>871.48599999999999</c:v>
                </c:pt>
                <c:pt idx="3">
                  <c:v>189.17099999999999</c:v>
                </c:pt>
                <c:pt idx="4">
                  <c:v>1720.8869999999999</c:v>
                </c:pt>
              </c:numCache>
            </c:numRef>
          </c:val>
          <c:extLst>
            <c:ext xmlns:c16="http://schemas.microsoft.com/office/drawing/2014/chart" uri="{C3380CC4-5D6E-409C-BE32-E72D297353CC}">
              <c16:uniqueId val="{00000001-7A16-40F5-98A1-71A4D9A0DB74}"/>
            </c:ext>
          </c:extLst>
        </c:ser>
        <c:dLbls>
          <c:dLblPos val="inEnd"/>
          <c:showLegendKey val="0"/>
          <c:showVal val="1"/>
          <c:showCatName val="0"/>
          <c:showSerName val="0"/>
          <c:showPercent val="0"/>
          <c:showBubbleSize val="0"/>
        </c:dLbls>
        <c:gapWidth val="267"/>
        <c:overlap val="-43"/>
        <c:axId val="453777151"/>
        <c:axId val="453778815"/>
      </c:barChart>
      <c:catAx>
        <c:axId val="453777151"/>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cap="none" spc="0" normalizeH="0" baseline="0">
                <a:solidFill>
                  <a:schemeClr val="dk1">
                    <a:lumMod val="65000"/>
                    <a:lumOff val="35000"/>
                  </a:schemeClr>
                </a:solidFill>
                <a:latin typeface="+mn-lt"/>
                <a:ea typeface="+mn-ea"/>
                <a:cs typeface="+mn-cs"/>
              </a:defRPr>
            </a:pPr>
            <a:endParaRPr lang="en-US"/>
          </a:p>
        </c:txPr>
        <c:crossAx val="453778815"/>
        <c:crosses val="autoZero"/>
        <c:auto val="1"/>
        <c:lblAlgn val="ctr"/>
        <c:lblOffset val="100"/>
        <c:noMultiLvlLbl val="0"/>
      </c:catAx>
      <c:valAx>
        <c:axId val="453778815"/>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453777151"/>
        <c:crosses val="autoZero"/>
        <c:crossBetween val="between"/>
      </c:valAx>
      <c:spPr>
        <a:pattFill prst="ltDnDiag">
          <a:fgClr>
            <a:schemeClr val="dk1">
              <a:lumMod val="15000"/>
              <a:lumOff val="85000"/>
            </a:schemeClr>
          </a:fgClr>
          <a:bgClr>
            <a:schemeClr val="lt1"/>
          </a:bgClr>
        </a:patt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n-US"/>
              <a:t>Grid Search vs Hyperband</a:t>
            </a:r>
          </a:p>
          <a:p>
            <a:pPr>
              <a:defRPr/>
            </a:pPr>
            <a:r>
              <a:rPr lang="en-US"/>
              <a:t>Accuracy</a:t>
            </a:r>
          </a:p>
        </c:rich>
      </c:tx>
      <c:layout/>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barChart>
        <c:barDir val="col"/>
        <c:grouping val="clustered"/>
        <c:varyColors val="0"/>
        <c:ser>
          <c:idx val="0"/>
          <c:order val="0"/>
          <c:tx>
            <c:v>Grid Search</c:v>
          </c:tx>
          <c:spPr>
            <a:solidFill>
              <a:schemeClr val="accent1"/>
            </a:solidFill>
            <a:ln>
              <a:noFill/>
            </a:ln>
            <a:effectLst/>
          </c:spPr>
          <c:invertIfNegative val="0"/>
          <c:val>
            <c:numRef>
              <c:f>Sheet1!$G$6:$G$10</c:f>
              <c:numCache>
                <c:formatCode>0.0000%</c:formatCode>
                <c:ptCount val="5"/>
                <c:pt idx="0">
                  <c:v>0.99742433998712099</c:v>
                </c:pt>
                <c:pt idx="1">
                  <c:v>1</c:v>
                </c:pt>
                <c:pt idx="2">
                  <c:v>0.99800999999999995</c:v>
                </c:pt>
                <c:pt idx="3">
                  <c:v>0.99953771477001296</c:v>
                </c:pt>
                <c:pt idx="4">
                  <c:v>0.86152998375532996</c:v>
                </c:pt>
              </c:numCache>
            </c:numRef>
          </c:val>
          <c:extLst>
            <c:ext xmlns:c16="http://schemas.microsoft.com/office/drawing/2014/chart" uri="{C3380CC4-5D6E-409C-BE32-E72D297353CC}">
              <c16:uniqueId val="{00000000-8564-4C71-9B31-A37F50AD282A}"/>
            </c:ext>
          </c:extLst>
        </c:ser>
        <c:ser>
          <c:idx val="1"/>
          <c:order val="1"/>
          <c:tx>
            <c:v>Hyperband</c:v>
          </c:tx>
          <c:spPr>
            <a:solidFill>
              <a:schemeClr val="accent3"/>
            </a:solidFill>
            <a:ln>
              <a:noFill/>
            </a:ln>
            <a:effectLst/>
          </c:spPr>
          <c:invertIfNegative val="0"/>
          <c:val>
            <c:numRef>
              <c:f>Sheet1!$H$6:$H$10</c:f>
              <c:numCache>
                <c:formatCode>0.0000%</c:formatCode>
                <c:ptCount val="5"/>
                <c:pt idx="0">
                  <c:v>0.99726336123631598</c:v>
                </c:pt>
                <c:pt idx="1">
                  <c:v>1</c:v>
                </c:pt>
                <c:pt idx="2">
                  <c:v>0.99778999999999995</c:v>
                </c:pt>
                <c:pt idx="3">
                  <c:v>0.99961469999999997</c:v>
                </c:pt>
                <c:pt idx="4">
                  <c:v>0.8615299837</c:v>
                </c:pt>
              </c:numCache>
            </c:numRef>
          </c:val>
          <c:extLst>
            <c:ext xmlns:c16="http://schemas.microsoft.com/office/drawing/2014/chart" uri="{C3380CC4-5D6E-409C-BE32-E72D297353CC}">
              <c16:uniqueId val="{00000001-8564-4C71-9B31-A37F50AD282A}"/>
            </c:ext>
          </c:extLst>
        </c:ser>
        <c:dLbls>
          <c:showLegendKey val="0"/>
          <c:showVal val="0"/>
          <c:showCatName val="0"/>
          <c:showSerName val="0"/>
          <c:showPercent val="0"/>
          <c:showBubbleSize val="0"/>
        </c:dLbls>
        <c:gapWidth val="267"/>
        <c:overlap val="-43"/>
        <c:axId val="345239263"/>
        <c:axId val="345240927"/>
      </c:barChart>
      <c:catAx>
        <c:axId val="34523926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cap="none" spc="0" normalizeH="0" baseline="0">
                <a:solidFill>
                  <a:schemeClr val="dk1">
                    <a:lumMod val="65000"/>
                    <a:lumOff val="35000"/>
                  </a:schemeClr>
                </a:solidFill>
                <a:latin typeface="+mn-lt"/>
                <a:ea typeface="+mn-ea"/>
                <a:cs typeface="+mn-cs"/>
              </a:defRPr>
            </a:pPr>
            <a:endParaRPr lang="en-US"/>
          </a:p>
        </c:txPr>
        <c:crossAx val="345240927"/>
        <c:crosses val="autoZero"/>
        <c:auto val="1"/>
        <c:lblAlgn val="ctr"/>
        <c:lblOffset val="100"/>
        <c:noMultiLvlLbl val="0"/>
      </c:catAx>
      <c:valAx>
        <c:axId val="345240927"/>
        <c:scaling>
          <c:orientation val="minMax"/>
        </c:scaling>
        <c:delete val="0"/>
        <c:axPos val="l"/>
        <c:majorGridlines>
          <c:spPr>
            <a:ln w="9525" cap="flat" cmpd="sng" algn="ctr">
              <a:solidFill>
                <a:schemeClr val="dk1">
                  <a:lumMod val="15000"/>
                  <a:lumOff val="85000"/>
                </a:schemeClr>
              </a:solidFill>
              <a:round/>
            </a:ln>
            <a:effectLst/>
          </c:spPr>
        </c:majorGridlines>
        <c:numFmt formatCode="0.0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345239263"/>
        <c:crosses val="autoZero"/>
        <c:crossBetween val="between"/>
      </c:valAx>
      <c:spPr>
        <a:pattFill prst="ltDnDiag">
          <a:fgClr>
            <a:schemeClr val="dk1">
              <a:lumMod val="15000"/>
              <a:lumOff val="85000"/>
            </a:schemeClr>
          </a:fgClr>
          <a:bgClr>
            <a:schemeClr val="lt1"/>
          </a:bgClr>
        </a:patt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DA1811E-D509-4116-91EC-0BC556BBA9F2}" type="datetimeFigureOut">
              <a:rPr lang="en-US" smtClean="0"/>
              <a:t>7/23/2019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3EAF0F-79D3-4C83-97B5-02F73054D568}" type="slidenum">
              <a:rPr lang="en-US" smtClean="0"/>
              <a:t>‹#›</a:t>
            </a:fld>
            <a:endParaRPr lang="en-US"/>
          </a:p>
        </p:txBody>
      </p:sp>
    </p:spTree>
    <p:extLst>
      <p:ext uri="{BB962C8B-B14F-4D97-AF65-F5344CB8AC3E}">
        <p14:creationId xmlns:p14="http://schemas.microsoft.com/office/powerpoint/2010/main" val="2163647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A1811E-D509-4116-91EC-0BC556BBA9F2}" type="datetimeFigureOut">
              <a:rPr lang="en-US" smtClean="0"/>
              <a:t>7/23/2019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3EAF0F-79D3-4C83-97B5-02F73054D568}" type="slidenum">
              <a:rPr lang="en-US" smtClean="0"/>
              <a:t>‹#›</a:t>
            </a:fld>
            <a:endParaRPr lang="en-US"/>
          </a:p>
        </p:txBody>
      </p:sp>
    </p:spTree>
    <p:extLst>
      <p:ext uri="{BB962C8B-B14F-4D97-AF65-F5344CB8AC3E}">
        <p14:creationId xmlns:p14="http://schemas.microsoft.com/office/powerpoint/2010/main" val="757655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A1811E-D509-4116-91EC-0BC556BBA9F2}" type="datetimeFigureOut">
              <a:rPr lang="en-US" smtClean="0"/>
              <a:t>7/23/2019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3EAF0F-79D3-4C83-97B5-02F73054D568}" type="slidenum">
              <a:rPr lang="en-US" smtClean="0"/>
              <a:t>‹#›</a:t>
            </a:fld>
            <a:endParaRPr lang="en-US"/>
          </a:p>
        </p:txBody>
      </p:sp>
    </p:spTree>
    <p:extLst>
      <p:ext uri="{BB962C8B-B14F-4D97-AF65-F5344CB8AC3E}">
        <p14:creationId xmlns:p14="http://schemas.microsoft.com/office/powerpoint/2010/main" val="3264863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A1811E-D509-4116-91EC-0BC556BBA9F2}" type="datetimeFigureOut">
              <a:rPr lang="en-US" smtClean="0"/>
              <a:t>7/23/2019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3EAF0F-79D3-4C83-97B5-02F73054D568}" type="slidenum">
              <a:rPr lang="en-US" smtClean="0"/>
              <a:t>‹#›</a:t>
            </a:fld>
            <a:endParaRPr lang="en-US"/>
          </a:p>
        </p:txBody>
      </p:sp>
    </p:spTree>
    <p:extLst>
      <p:ext uri="{BB962C8B-B14F-4D97-AF65-F5344CB8AC3E}">
        <p14:creationId xmlns:p14="http://schemas.microsoft.com/office/powerpoint/2010/main" val="3265250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DA1811E-D509-4116-91EC-0BC556BBA9F2}" type="datetimeFigureOut">
              <a:rPr lang="en-US" smtClean="0"/>
              <a:t>7/23/2019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3EAF0F-79D3-4C83-97B5-02F73054D568}" type="slidenum">
              <a:rPr lang="en-US" smtClean="0"/>
              <a:t>‹#›</a:t>
            </a:fld>
            <a:endParaRPr lang="en-US"/>
          </a:p>
        </p:txBody>
      </p:sp>
    </p:spTree>
    <p:extLst>
      <p:ext uri="{BB962C8B-B14F-4D97-AF65-F5344CB8AC3E}">
        <p14:creationId xmlns:p14="http://schemas.microsoft.com/office/powerpoint/2010/main" val="745885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DA1811E-D509-4116-91EC-0BC556BBA9F2}" type="datetimeFigureOut">
              <a:rPr lang="en-US" smtClean="0"/>
              <a:t>7/23/2019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3EAF0F-79D3-4C83-97B5-02F73054D568}" type="slidenum">
              <a:rPr lang="en-US" smtClean="0"/>
              <a:t>‹#›</a:t>
            </a:fld>
            <a:endParaRPr lang="en-US"/>
          </a:p>
        </p:txBody>
      </p:sp>
    </p:spTree>
    <p:extLst>
      <p:ext uri="{BB962C8B-B14F-4D97-AF65-F5344CB8AC3E}">
        <p14:creationId xmlns:p14="http://schemas.microsoft.com/office/powerpoint/2010/main" val="42847425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DA1811E-D509-4116-91EC-0BC556BBA9F2}" type="datetimeFigureOut">
              <a:rPr lang="en-US" smtClean="0"/>
              <a:t>7/23/2019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3EAF0F-79D3-4C83-97B5-02F73054D568}" type="slidenum">
              <a:rPr lang="en-US" smtClean="0"/>
              <a:t>‹#›</a:t>
            </a:fld>
            <a:endParaRPr lang="en-US"/>
          </a:p>
        </p:txBody>
      </p:sp>
    </p:spTree>
    <p:extLst>
      <p:ext uri="{BB962C8B-B14F-4D97-AF65-F5344CB8AC3E}">
        <p14:creationId xmlns:p14="http://schemas.microsoft.com/office/powerpoint/2010/main" val="2816031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DA1811E-D509-4116-91EC-0BC556BBA9F2}" type="datetimeFigureOut">
              <a:rPr lang="en-US" smtClean="0"/>
              <a:t>7/23/2019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3EAF0F-79D3-4C83-97B5-02F73054D568}" type="slidenum">
              <a:rPr lang="en-US" smtClean="0"/>
              <a:t>‹#›</a:t>
            </a:fld>
            <a:endParaRPr lang="en-US"/>
          </a:p>
        </p:txBody>
      </p:sp>
    </p:spTree>
    <p:extLst>
      <p:ext uri="{BB962C8B-B14F-4D97-AF65-F5344CB8AC3E}">
        <p14:creationId xmlns:p14="http://schemas.microsoft.com/office/powerpoint/2010/main" val="4150210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A1811E-D509-4116-91EC-0BC556BBA9F2}" type="datetimeFigureOut">
              <a:rPr lang="en-US" smtClean="0"/>
              <a:t>7/23/2019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3EAF0F-79D3-4C83-97B5-02F73054D568}" type="slidenum">
              <a:rPr lang="en-US" smtClean="0"/>
              <a:t>‹#›</a:t>
            </a:fld>
            <a:endParaRPr lang="en-US"/>
          </a:p>
        </p:txBody>
      </p:sp>
    </p:spTree>
    <p:extLst>
      <p:ext uri="{BB962C8B-B14F-4D97-AF65-F5344CB8AC3E}">
        <p14:creationId xmlns:p14="http://schemas.microsoft.com/office/powerpoint/2010/main" val="2675156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DA1811E-D509-4116-91EC-0BC556BBA9F2}" type="datetimeFigureOut">
              <a:rPr lang="en-US" smtClean="0"/>
              <a:t>7/23/2019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3EAF0F-79D3-4C83-97B5-02F73054D568}" type="slidenum">
              <a:rPr lang="en-US" smtClean="0"/>
              <a:t>‹#›</a:t>
            </a:fld>
            <a:endParaRPr lang="en-US"/>
          </a:p>
        </p:txBody>
      </p:sp>
    </p:spTree>
    <p:extLst>
      <p:ext uri="{BB962C8B-B14F-4D97-AF65-F5344CB8AC3E}">
        <p14:creationId xmlns:p14="http://schemas.microsoft.com/office/powerpoint/2010/main" val="1285877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DA1811E-D509-4116-91EC-0BC556BBA9F2}" type="datetimeFigureOut">
              <a:rPr lang="en-US" smtClean="0"/>
              <a:t>7/23/2019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3EAF0F-79D3-4C83-97B5-02F73054D568}" type="slidenum">
              <a:rPr lang="en-US" smtClean="0"/>
              <a:t>‹#›</a:t>
            </a:fld>
            <a:endParaRPr lang="en-US"/>
          </a:p>
        </p:txBody>
      </p:sp>
    </p:spTree>
    <p:extLst>
      <p:ext uri="{BB962C8B-B14F-4D97-AF65-F5344CB8AC3E}">
        <p14:creationId xmlns:p14="http://schemas.microsoft.com/office/powerpoint/2010/main" val="31863446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A1811E-D509-4116-91EC-0BC556BBA9F2}" type="datetimeFigureOut">
              <a:rPr lang="en-US" smtClean="0"/>
              <a:t>7/23/2019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3EAF0F-79D3-4C83-97B5-02F73054D568}" type="slidenum">
              <a:rPr lang="en-US" smtClean="0"/>
              <a:t>‹#›</a:t>
            </a:fld>
            <a:endParaRPr lang="en-US"/>
          </a:p>
        </p:txBody>
      </p:sp>
    </p:spTree>
    <p:extLst>
      <p:ext uri="{BB962C8B-B14F-4D97-AF65-F5344CB8AC3E}">
        <p14:creationId xmlns:p14="http://schemas.microsoft.com/office/powerpoint/2010/main" val="439026174"/>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vimeo.com/274420720"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dkopczyk.quantee.co.uk/hyperparameter-optimization/"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www.itl.nist.gov/div898/handbook/eda/section3/eda35b.htm"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archive.ics.uci.edu/ml/datasets/WESAD+(Wearable+Stress+and+Affect+Detection)" TargetMode="External"/><Relationship Id="rId2" Type="http://schemas.openxmlformats.org/officeDocument/2006/relationships/hyperlink" Target="https://www.kaggle.com/nphantawee/pump-sensor-data"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800" dirty="0" smtClean="0"/>
              <a:t>Hyperband on Spark</a:t>
            </a:r>
            <a:endParaRPr lang="en-US" sz="4800"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1598438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p:cNvSpPr/>
          <p:nvPr/>
        </p:nvSpPr>
        <p:spPr>
          <a:xfrm>
            <a:off x="646111" y="1607025"/>
            <a:ext cx="9430603" cy="2483892"/>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2000" b="1" dirty="0" smtClean="0"/>
              <a:t>BOHB </a:t>
            </a:r>
            <a:r>
              <a:rPr lang="en-US" sz="2000" b="1" dirty="0" smtClean="0">
                <a:solidFill>
                  <a:schemeClr val="tx1"/>
                </a:solidFill>
              </a:rPr>
              <a:t>.</a:t>
            </a:r>
            <a:r>
              <a:rPr lang="en-US" sz="2000" b="1" dirty="0" smtClean="0"/>
              <a:t>  </a:t>
            </a:r>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a:p>
        </p:txBody>
      </p:sp>
      <p:sp>
        <p:nvSpPr>
          <p:cNvPr id="2" name="Title 1"/>
          <p:cNvSpPr>
            <a:spLocks noGrp="1"/>
          </p:cNvSpPr>
          <p:nvPr>
            <p:ph type="title"/>
          </p:nvPr>
        </p:nvSpPr>
        <p:spPr>
          <a:xfrm>
            <a:off x="646111" y="452718"/>
            <a:ext cx="9930904" cy="748285"/>
          </a:xfrm>
        </p:spPr>
        <p:txBody>
          <a:bodyPr>
            <a:normAutofit fontScale="90000"/>
          </a:bodyPr>
          <a:lstStyle/>
          <a:p>
            <a:r>
              <a:rPr lang="en-US" sz="3600" dirty="0" smtClean="0"/>
              <a:t>BOHB - </a:t>
            </a:r>
            <a:r>
              <a:rPr lang="en-US" sz="3200" dirty="0" smtClean="0"/>
              <a:t>Bayesian </a:t>
            </a:r>
            <a:r>
              <a:rPr lang="en-US" sz="3200" dirty="0"/>
              <a:t>Optimization </a:t>
            </a:r>
            <a:r>
              <a:rPr lang="en-US" sz="3200" dirty="0" smtClean="0"/>
              <a:t>&amp; </a:t>
            </a:r>
            <a:r>
              <a:rPr lang="en-US" sz="3200" dirty="0"/>
              <a:t>Hyperband</a:t>
            </a:r>
            <a:r>
              <a:rPr lang="en-US" sz="3600" dirty="0"/>
              <a:t/>
            </a:r>
            <a:br>
              <a:rPr lang="en-US" sz="3600" dirty="0"/>
            </a:br>
            <a:endParaRPr lang="en-US" sz="3600" dirty="0"/>
          </a:p>
        </p:txBody>
      </p:sp>
      <p:sp>
        <p:nvSpPr>
          <p:cNvPr id="3" name="Content Placeholder 2"/>
          <p:cNvSpPr>
            <a:spLocks noGrp="1"/>
          </p:cNvSpPr>
          <p:nvPr>
            <p:ph idx="1"/>
          </p:nvPr>
        </p:nvSpPr>
        <p:spPr>
          <a:xfrm>
            <a:off x="646111" y="4496939"/>
            <a:ext cx="9403742" cy="966715"/>
          </a:xfrm>
        </p:spPr>
        <p:txBody>
          <a:bodyPr>
            <a:normAutofit fontScale="92500"/>
          </a:bodyPr>
          <a:lstStyle/>
          <a:p>
            <a:r>
              <a:rPr lang="en-US" dirty="0" smtClean="0"/>
              <a:t>BOHB combine </a:t>
            </a:r>
            <a:r>
              <a:rPr lang="en-US" dirty="0"/>
              <a:t>the </a:t>
            </a:r>
            <a:r>
              <a:rPr lang="en-US" dirty="0" smtClean="0"/>
              <a:t>benefits of </a:t>
            </a:r>
            <a:r>
              <a:rPr lang="en-US" dirty="0"/>
              <a:t>both Bayesian optimization and </a:t>
            </a:r>
            <a:r>
              <a:rPr lang="en-US" dirty="0" smtClean="0"/>
              <a:t>bandit based methods </a:t>
            </a:r>
            <a:r>
              <a:rPr lang="en-US" dirty="0"/>
              <a:t>in order to achieve the best </a:t>
            </a:r>
            <a:r>
              <a:rPr lang="en-US" dirty="0" smtClean="0"/>
              <a:t>of both </a:t>
            </a:r>
            <a:r>
              <a:rPr lang="en-US" dirty="0"/>
              <a:t>worlds</a:t>
            </a:r>
          </a:p>
          <a:p>
            <a:endParaRPr lang="en-US" dirty="0"/>
          </a:p>
        </p:txBody>
      </p:sp>
      <p:sp>
        <p:nvSpPr>
          <p:cNvPr id="6" name="Rounded Rectangle 5"/>
          <p:cNvSpPr/>
          <p:nvPr/>
        </p:nvSpPr>
        <p:spPr>
          <a:xfrm>
            <a:off x="6203025" y="2139288"/>
            <a:ext cx="3357349" cy="139889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fontAlgn="base"/>
            <a:r>
              <a:rPr lang="en-US" b="1" dirty="0"/>
              <a:t>Hyperband</a:t>
            </a:r>
          </a:p>
        </p:txBody>
      </p:sp>
      <p:sp>
        <p:nvSpPr>
          <p:cNvPr id="7" name="Plus 6"/>
          <p:cNvSpPr/>
          <p:nvPr/>
        </p:nvSpPr>
        <p:spPr>
          <a:xfrm>
            <a:off x="4960167" y="2548721"/>
            <a:ext cx="684327" cy="627797"/>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1044287" y="2187056"/>
            <a:ext cx="3357349" cy="13511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b="1" dirty="0" smtClean="0"/>
          </a:p>
          <a:p>
            <a:pPr algn="ctr" fontAlgn="base"/>
            <a:r>
              <a:rPr lang="en-US" b="1" dirty="0" smtClean="0"/>
              <a:t>Bayesian Optimization</a:t>
            </a:r>
          </a:p>
          <a:p>
            <a:pPr algn="ctr" fontAlgn="base"/>
            <a:r>
              <a:rPr lang="en-US" dirty="0" smtClean="0"/>
              <a:t>(Tree Parzen Structure)</a:t>
            </a:r>
          </a:p>
          <a:p>
            <a:pPr algn="ctr" fontAlgn="base"/>
            <a:endParaRPr lang="en-US" b="1" dirty="0"/>
          </a:p>
        </p:txBody>
      </p:sp>
    </p:spTree>
    <p:extLst>
      <p:ext uri="{BB962C8B-B14F-4D97-AF65-F5344CB8AC3E}">
        <p14:creationId xmlns:p14="http://schemas.microsoft.com/office/powerpoint/2010/main" val="22969077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80046"/>
          </a:xfrm>
        </p:spPr>
        <p:txBody>
          <a:bodyPr>
            <a:normAutofit fontScale="90000"/>
          </a:bodyPr>
          <a:lstStyle/>
          <a:p>
            <a:r>
              <a:rPr lang="en-US" dirty="0"/>
              <a:t>Successive Halving</a:t>
            </a:r>
          </a:p>
        </p:txBody>
      </p:sp>
      <p:sp>
        <p:nvSpPr>
          <p:cNvPr id="6" name="Content Placeholder 5"/>
          <p:cNvSpPr>
            <a:spLocks noGrp="1"/>
          </p:cNvSpPr>
          <p:nvPr>
            <p:ph idx="1"/>
          </p:nvPr>
        </p:nvSpPr>
        <p:spPr>
          <a:xfrm>
            <a:off x="764276" y="1405720"/>
            <a:ext cx="9539784" cy="4842680"/>
          </a:xfrm>
        </p:spPr>
        <p:txBody>
          <a:bodyPr>
            <a:normAutofit fontScale="92500" lnSpcReduction="10000"/>
          </a:bodyPr>
          <a:lstStyle/>
          <a:p>
            <a:pPr marL="0" indent="0">
              <a:buNone/>
            </a:pPr>
            <a:r>
              <a:rPr lang="en-US" dirty="0"/>
              <a:t>The algorithm allocates exponentially more resources to more promising configurations.</a:t>
            </a:r>
          </a:p>
          <a:p>
            <a:pPr marL="457200" indent="-457200">
              <a:buFont typeface="+mj-lt"/>
              <a:buAutoNum type="arabicParenR"/>
            </a:pPr>
            <a:r>
              <a:rPr lang="en-US" dirty="0" smtClean="0"/>
              <a:t>Uniformly </a:t>
            </a:r>
            <a:r>
              <a:rPr lang="en-US" dirty="0"/>
              <a:t>allocate a budget to a set of hyperparameter </a:t>
            </a:r>
            <a:r>
              <a:rPr lang="en-US" dirty="0" smtClean="0"/>
              <a:t>configurations</a:t>
            </a:r>
          </a:p>
          <a:p>
            <a:pPr marL="457200" indent="-457200">
              <a:buFont typeface="+mj-lt"/>
              <a:buAutoNum type="arabicParenR"/>
            </a:pPr>
            <a:r>
              <a:rPr lang="en-US" dirty="0" smtClean="0"/>
              <a:t>Evaluate </a:t>
            </a:r>
            <a:r>
              <a:rPr lang="en-US" dirty="0"/>
              <a:t>the performance of all </a:t>
            </a:r>
            <a:r>
              <a:rPr lang="en-US" dirty="0" smtClean="0"/>
              <a:t>configurations</a:t>
            </a:r>
          </a:p>
          <a:p>
            <a:pPr marL="457200" indent="-457200">
              <a:buFont typeface="+mj-lt"/>
              <a:buAutoNum type="arabicParenR"/>
            </a:pPr>
            <a:r>
              <a:rPr lang="en-US" dirty="0" smtClean="0"/>
              <a:t>Throw </a:t>
            </a:r>
            <a:r>
              <a:rPr lang="en-US" dirty="0"/>
              <a:t>out the worst </a:t>
            </a:r>
            <a:r>
              <a:rPr lang="en-US" dirty="0" smtClean="0"/>
              <a:t>half</a:t>
            </a:r>
            <a:endParaRPr lang="en-US" dirty="0"/>
          </a:p>
          <a:p>
            <a:pPr marL="457200" indent="-457200">
              <a:buFont typeface="+mj-lt"/>
              <a:buAutoNum type="arabicParenR"/>
            </a:pPr>
            <a:r>
              <a:rPr lang="en-US" dirty="0" smtClean="0"/>
              <a:t>Repeat </a:t>
            </a:r>
            <a:r>
              <a:rPr lang="en-US" dirty="0"/>
              <a:t>until one configuration </a:t>
            </a:r>
            <a:r>
              <a:rPr lang="en-US" dirty="0" smtClean="0"/>
              <a:t>remains</a:t>
            </a:r>
          </a:p>
          <a:p>
            <a:pPr marL="457200" indent="-457200">
              <a:buFont typeface="+mj-lt"/>
              <a:buAutoNum type="arabicParenR"/>
            </a:pPr>
            <a:endParaRPr lang="en-US" dirty="0"/>
          </a:p>
          <a:p>
            <a:pPr marL="0" indent="0">
              <a:buNone/>
            </a:pPr>
            <a:r>
              <a:rPr lang="en-US" dirty="0"/>
              <a:t>However, for a fixed B, it is not clear a priori whether we should </a:t>
            </a:r>
            <a:endParaRPr lang="en-US" dirty="0" smtClean="0"/>
          </a:p>
          <a:p>
            <a:pPr>
              <a:buFontTx/>
              <a:buChar char="-"/>
            </a:pPr>
            <a:r>
              <a:rPr lang="en-US" dirty="0" smtClean="0"/>
              <a:t>(</a:t>
            </a:r>
            <a:r>
              <a:rPr lang="en-US" dirty="0"/>
              <a:t>large n) with a </a:t>
            </a:r>
            <a:r>
              <a:rPr lang="en-US" dirty="0" smtClean="0"/>
              <a:t>small Resources </a:t>
            </a:r>
            <a:r>
              <a:rPr lang="en-US" dirty="0"/>
              <a:t>or </a:t>
            </a:r>
            <a:endParaRPr lang="en-US" dirty="0" smtClean="0"/>
          </a:p>
          <a:p>
            <a:pPr>
              <a:buFontTx/>
              <a:buChar char="-"/>
            </a:pPr>
            <a:r>
              <a:rPr lang="en-US" dirty="0" smtClean="0"/>
              <a:t>(</a:t>
            </a:r>
            <a:r>
              <a:rPr lang="en-US" dirty="0"/>
              <a:t>small n) with longer </a:t>
            </a:r>
            <a:r>
              <a:rPr lang="en-US" dirty="0" smtClean="0"/>
              <a:t>Resources. </a:t>
            </a:r>
            <a:endParaRPr lang="en-US" dirty="0"/>
          </a:p>
        </p:txBody>
      </p:sp>
    </p:spTree>
    <p:extLst>
      <p:ext uri="{BB962C8B-B14F-4D97-AF65-F5344CB8AC3E}">
        <p14:creationId xmlns:p14="http://schemas.microsoft.com/office/powerpoint/2010/main" val="334450015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l="13224" t="30378" r="55970" b="15015"/>
          <a:stretch/>
        </p:blipFill>
        <p:spPr>
          <a:xfrm>
            <a:off x="503517" y="2074459"/>
            <a:ext cx="4694830" cy="4681183"/>
          </a:xfrm>
          <a:prstGeom prst="rect">
            <a:avLst/>
          </a:prstGeom>
        </p:spPr>
      </p:pic>
      <p:pic>
        <p:nvPicPr>
          <p:cNvPr id="6" name="Picture 5"/>
          <p:cNvPicPr>
            <a:picLocks noChangeAspect="1"/>
          </p:cNvPicPr>
          <p:nvPr/>
        </p:nvPicPr>
        <p:blipFill rotWithShape="1">
          <a:blip r:embed="rId3"/>
          <a:srcRect l="9104" t="27830" r="59463" b="50677"/>
          <a:stretch/>
        </p:blipFill>
        <p:spPr>
          <a:xfrm>
            <a:off x="6414448" y="2074459"/>
            <a:ext cx="4790365" cy="1842448"/>
          </a:xfrm>
          <a:prstGeom prst="rect">
            <a:avLst/>
          </a:prstGeom>
        </p:spPr>
      </p:pic>
      <p:pic>
        <p:nvPicPr>
          <p:cNvPr id="7" name="Picture 6"/>
          <p:cNvPicPr>
            <a:picLocks noChangeAspect="1"/>
          </p:cNvPicPr>
          <p:nvPr/>
        </p:nvPicPr>
        <p:blipFill rotWithShape="1">
          <a:blip r:embed="rId4"/>
          <a:srcRect l="9373" t="27991" r="59552" b="66119"/>
          <a:stretch/>
        </p:blipFill>
        <p:spPr>
          <a:xfrm>
            <a:off x="6469040" y="5513694"/>
            <a:ext cx="4735773" cy="504967"/>
          </a:xfrm>
          <a:prstGeom prst="rect">
            <a:avLst/>
          </a:prstGeom>
        </p:spPr>
      </p:pic>
      <p:sp>
        <p:nvSpPr>
          <p:cNvPr id="8" name="Right Arrow 7"/>
          <p:cNvSpPr/>
          <p:nvPr/>
        </p:nvSpPr>
        <p:spPr>
          <a:xfrm>
            <a:off x="5594857" y="2842145"/>
            <a:ext cx="573206" cy="3070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own Arrow 8"/>
          <p:cNvSpPr/>
          <p:nvPr/>
        </p:nvSpPr>
        <p:spPr>
          <a:xfrm>
            <a:off x="8645857" y="4183037"/>
            <a:ext cx="327546" cy="49132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503517" y="332544"/>
            <a:ext cx="9718656" cy="523220"/>
          </a:xfrm>
          <a:prstGeom prst="rect">
            <a:avLst/>
          </a:prstGeom>
        </p:spPr>
        <p:txBody>
          <a:bodyPr wrap="square">
            <a:spAutoFit/>
          </a:bodyPr>
          <a:lstStyle/>
          <a:p>
            <a:r>
              <a:rPr lang="en-US" sz="2800" b="1" dirty="0" smtClean="0"/>
              <a:t>n</a:t>
            </a:r>
            <a:r>
              <a:rPr lang="en-US" dirty="0" smtClean="0"/>
              <a:t>, number of configurations (Hyper parameters values)</a:t>
            </a:r>
            <a:endParaRPr lang="en-US" dirty="0"/>
          </a:p>
        </p:txBody>
      </p:sp>
      <p:sp>
        <p:nvSpPr>
          <p:cNvPr id="11" name="Rectangle 10"/>
          <p:cNvSpPr/>
          <p:nvPr/>
        </p:nvSpPr>
        <p:spPr>
          <a:xfrm>
            <a:off x="503517" y="777839"/>
            <a:ext cx="9718656" cy="523220"/>
          </a:xfrm>
          <a:prstGeom prst="rect">
            <a:avLst/>
          </a:prstGeom>
        </p:spPr>
        <p:txBody>
          <a:bodyPr wrap="square">
            <a:spAutoFit/>
          </a:bodyPr>
          <a:lstStyle/>
          <a:p>
            <a:r>
              <a:rPr lang="en-US" sz="2800" b="1" dirty="0" smtClean="0"/>
              <a:t>B</a:t>
            </a:r>
            <a:r>
              <a:rPr lang="en-US" dirty="0" smtClean="0"/>
              <a:t>, Finite Uniform Budget</a:t>
            </a:r>
            <a:endParaRPr lang="en-US" dirty="0"/>
          </a:p>
        </p:txBody>
      </p:sp>
      <p:sp>
        <p:nvSpPr>
          <p:cNvPr id="12" name="Rectangle 11"/>
          <p:cNvSpPr/>
          <p:nvPr/>
        </p:nvSpPr>
        <p:spPr>
          <a:xfrm>
            <a:off x="1253419" y="1609936"/>
            <a:ext cx="3195026" cy="461665"/>
          </a:xfrm>
          <a:prstGeom prst="rect">
            <a:avLst/>
          </a:prstGeom>
        </p:spPr>
        <p:txBody>
          <a:bodyPr wrap="square">
            <a:spAutoFit/>
          </a:bodyPr>
          <a:lstStyle/>
          <a:p>
            <a:r>
              <a:rPr lang="en-US" sz="2400" b="1" dirty="0" smtClean="0"/>
              <a:t>Iteration 1, n = 27</a:t>
            </a:r>
            <a:endParaRPr lang="en-US" sz="1600" dirty="0"/>
          </a:p>
        </p:txBody>
      </p:sp>
      <p:sp>
        <p:nvSpPr>
          <p:cNvPr id="13" name="Rectangle 12"/>
          <p:cNvSpPr/>
          <p:nvPr/>
        </p:nvSpPr>
        <p:spPr>
          <a:xfrm>
            <a:off x="7239413" y="1629164"/>
            <a:ext cx="3195026" cy="461665"/>
          </a:xfrm>
          <a:prstGeom prst="rect">
            <a:avLst/>
          </a:prstGeom>
        </p:spPr>
        <p:txBody>
          <a:bodyPr wrap="square">
            <a:spAutoFit/>
          </a:bodyPr>
          <a:lstStyle/>
          <a:p>
            <a:r>
              <a:rPr lang="en-US" sz="2400" b="1" dirty="0" smtClean="0"/>
              <a:t>Iteration 2, n = 9</a:t>
            </a:r>
            <a:endParaRPr lang="en-US" sz="1600" dirty="0"/>
          </a:p>
        </p:txBody>
      </p:sp>
      <p:sp>
        <p:nvSpPr>
          <p:cNvPr id="14" name="Rectangle 13"/>
          <p:cNvSpPr/>
          <p:nvPr/>
        </p:nvSpPr>
        <p:spPr>
          <a:xfrm>
            <a:off x="7239413" y="5052029"/>
            <a:ext cx="3195026" cy="461665"/>
          </a:xfrm>
          <a:prstGeom prst="rect">
            <a:avLst/>
          </a:prstGeom>
        </p:spPr>
        <p:txBody>
          <a:bodyPr wrap="square">
            <a:spAutoFit/>
          </a:bodyPr>
          <a:lstStyle/>
          <a:p>
            <a:r>
              <a:rPr lang="en-US" sz="2400" b="1" dirty="0" smtClean="0"/>
              <a:t>Iteration 3, n = 1</a:t>
            </a:r>
            <a:endParaRPr lang="en-US" sz="1600" dirty="0"/>
          </a:p>
        </p:txBody>
      </p:sp>
    </p:spTree>
    <p:extLst>
      <p:ext uri="{BB962C8B-B14F-4D97-AF65-F5344CB8AC3E}">
        <p14:creationId xmlns:p14="http://schemas.microsoft.com/office/powerpoint/2010/main" val="35635473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24441"/>
          </a:xfrm>
        </p:spPr>
        <p:txBody>
          <a:bodyPr/>
          <a:lstStyle/>
          <a:p>
            <a:r>
              <a:rPr lang="en-US" dirty="0" smtClean="0"/>
              <a:t>D-Smart ML Overview</a:t>
            </a:r>
            <a:endParaRPr lang="en-US" dirty="0"/>
          </a:p>
        </p:txBody>
      </p:sp>
      <p:sp>
        <p:nvSpPr>
          <p:cNvPr id="4" name="Rounded Rectangle 3"/>
          <p:cNvSpPr/>
          <p:nvPr/>
        </p:nvSpPr>
        <p:spPr>
          <a:xfrm>
            <a:off x="2105527" y="3660642"/>
            <a:ext cx="7603958" cy="2638097"/>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0" name="Rectangle 9"/>
          <p:cNvSpPr/>
          <p:nvPr/>
        </p:nvSpPr>
        <p:spPr>
          <a:xfrm>
            <a:off x="2459015" y="4091565"/>
            <a:ext cx="2100925" cy="177624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600" b="1" dirty="0" smtClean="0"/>
              <a:t>Extract Metadata</a:t>
            </a:r>
            <a:endParaRPr lang="en-US" sz="1600" b="1" dirty="0"/>
          </a:p>
        </p:txBody>
      </p:sp>
      <p:sp>
        <p:nvSpPr>
          <p:cNvPr id="11" name="Rectangle 10"/>
          <p:cNvSpPr/>
          <p:nvPr/>
        </p:nvSpPr>
        <p:spPr>
          <a:xfrm>
            <a:off x="4784333" y="4091565"/>
            <a:ext cx="2181952" cy="177624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600" b="1" dirty="0" smtClean="0"/>
          </a:p>
          <a:p>
            <a:pPr algn="ctr"/>
            <a:r>
              <a:rPr lang="en-US" sz="1600" b="1" dirty="0" smtClean="0"/>
              <a:t>Select </a:t>
            </a:r>
            <a:r>
              <a:rPr lang="en-US" sz="1600" b="1" dirty="0"/>
              <a:t>Based Algorithm </a:t>
            </a:r>
            <a:endParaRPr lang="en-US" sz="1600" b="1" dirty="0" smtClean="0"/>
          </a:p>
          <a:p>
            <a:pPr algn="ctr"/>
            <a:r>
              <a:rPr lang="en-US" sz="1600" b="1" dirty="0" smtClean="0"/>
              <a:t>(</a:t>
            </a:r>
            <a:r>
              <a:rPr lang="en-US" sz="1600" b="1" dirty="0"/>
              <a:t>based on the KB)</a:t>
            </a:r>
            <a:endParaRPr lang="en-US" sz="1600" b="1" dirty="0"/>
          </a:p>
        </p:txBody>
      </p:sp>
      <p:sp>
        <p:nvSpPr>
          <p:cNvPr id="12" name="Rectangle 11"/>
          <p:cNvSpPr/>
          <p:nvPr/>
        </p:nvSpPr>
        <p:spPr>
          <a:xfrm>
            <a:off x="7206912" y="4091565"/>
            <a:ext cx="2153652" cy="17762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600" b="1" dirty="0" smtClean="0"/>
          </a:p>
          <a:p>
            <a:pPr algn="ctr"/>
            <a:r>
              <a:rPr lang="en-US" sz="1600" b="1" dirty="0" smtClean="0"/>
              <a:t>Get Best Hyperparameters</a:t>
            </a:r>
          </a:p>
          <a:p>
            <a:pPr algn="ctr"/>
            <a:r>
              <a:rPr lang="en-US" sz="1600" b="1" dirty="0" smtClean="0"/>
              <a:t>(Using Hyperband)</a:t>
            </a:r>
            <a:endParaRPr lang="en-US" sz="1600" b="1" dirty="0"/>
          </a:p>
        </p:txBody>
      </p:sp>
      <p:sp>
        <p:nvSpPr>
          <p:cNvPr id="13" name="Oval 12"/>
          <p:cNvSpPr/>
          <p:nvPr/>
        </p:nvSpPr>
        <p:spPr>
          <a:xfrm>
            <a:off x="3332481" y="4228200"/>
            <a:ext cx="388883" cy="378373"/>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b="1" dirty="0" smtClean="0"/>
              <a:t>1</a:t>
            </a:r>
            <a:endParaRPr lang="en-US" sz="1600" b="1" dirty="0"/>
          </a:p>
        </p:txBody>
      </p:sp>
      <p:sp>
        <p:nvSpPr>
          <p:cNvPr id="14" name="Oval 13"/>
          <p:cNvSpPr/>
          <p:nvPr/>
        </p:nvSpPr>
        <p:spPr>
          <a:xfrm>
            <a:off x="5646771" y="4228199"/>
            <a:ext cx="388883" cy="378373"/>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b="1" dirty="0" smtClean="0"/>
              <a:t>2</a:t>
            </a:r>
            <a:endParaRPr lang="en-US" sz="1600" b="1" dirty="0"/>
          </a:p>
        </p:txBody>
      </p:sp>
      <p:sp>
        <p:nvSpPr>
          <p:cNvPr id="15" name="Oval 14"/>
          <p:cNvSpPr/>
          <p:nvPr/>
        </p:nvSpPr>
        <p:spPr>
          <a:xfrm>
            <a:off x="8050920" y="4228198"/>
            <a:ext cx="388883" cy="378373"/>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b="1" dirty="0" smtClean="0"/>
              <a:t>3</a:t>
            </a:r>
            <a:endParaRPr lang="en-US" sz="1600" b="1" dirty="0"/>
          </a:p>
        </p:txBody>
      </p:sp>
      <p:sp>
        <p:nvSpPr>
          <p:cNvPr id="17" name="Right Arrow 16"/>
          <p:cNvSpPr/>
          <p:nvPr/>
        </p:nvSpPr>
        <p:spPr>
          <a:xfrm>
            <a:off x="1554197" y="4897959"/>
            <a:ext cx="550185" cy="28377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8" name="Right Arrow 17"/>
          <p:cNvSpPr/>
          <p:nvPr/>
        </p:nvSpPr>
        <p:spPr>
          <a:xfrm>
            <a:off x="9709485" y="4885927"/>
            <a:ext cx="521321" cy="28377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9" name="TextBox 18"/>
          <p:cNvSpPr txBox="1"/>
          <p:nvPr/>
        </p:nvSpPr>
        <p:spPr>
          <a:xfrm>
            <a:off x="514639" y="5554767"/>
            <a:ext cx="1067921" cy="369332"/>
          </a:xfrm>
          <a:prstGeom prst="rect">
            <a:avLst/>
          </a:prstGeom>
          <a:noFill/>
        </p:spPr>
        <p:txBody>
          <a:bodyPr wrap="none" rtlCol="0">
            <a:spAutoFit/>
          </a:bodyPr>
          <a:lstStyle/>
          <a:p>
            <a:r>
              <a:rPr lang="en-US" b="1" dirty="0" smtClean="0"/>
              <a:t>Dataset</a:t>
            </a:r>
            <a:endParaRPr lang="en-US" b="1" dirty="0"/>
          </a:p>
        </p:txBody>
      </p:sp>
      <p:sp>
        <p:nvSpPr>
          <p:cNvPr id="21" name="TextBox 20"/>
          <p:cNvSpPr txBox="1"/>
          <p:nvPr/>
        </p:nvSpPr>
        <p:spPr>
          <a:xfrm>
            <a:off x="10394475" y="5555044"/>
            <a:ext cx="1412566" cy="369332"/>
          </a:xfrm>
          <a:prstGeom prst="rect">
            <a:avLst/>
          </a:prstGeom>
          <a:noFill/>
        </p:spPr>
        <p:txBody>
          <a:bodyPr wrap="none" rtlCol="0">
            <a:spAutoFit/>
          </a:bodyPr>
          <a:lstStyle/>
          <a:p>
            <a:r>
              <a:rPr lang="en-US" b="1" dirty="0" smtClean="0"/>
              <a:t>Best Model</a:t>
            </a:r>
            <a:endParaRPr lang="en-US" b="1" dirty="0"/>
          </a:p>
        </p:txBody>
      </p:sp>
      <p:pic>
        <p:nvPicPr>
          <p:cNvPr id="1030" name="Picture 6" descr="Image result for Ide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230806" y="4091565"/>
            <a:ext cx="1536598" cy="153659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elated image"/>
          <p:cNvPicPr>
            <a:picLocks noChangeAspect="1" noChangeArrowheads="1"/>
          </p:cNvPicPr>
          <p:nvPr/>
        </p:nvPicPr>
        <p:blipFill>
          <a:blip r:embed="rId3" cstate="print">
            <a:biLevel thresh="50000"/>
            <a:extLst>
              <a:ext uri="{28A0092B-C50C-407E-A947-70E740481C1C}">
                <a14:useLocalDpi xmlns:a14="http://schemas.microsoft.com/office/drawing/2010/main" val="0"/>
              </a:ext>
            </a:extLst>
          </a:blip>
          <a:srcRect/>
          <a:stretch>
            <a:fillRect/>
          </a:stretch>
        </p:blipFill>
        <p:spPr bwMode="auto">
          <a:xfrm>
            <a:off x="481863" y="4466216"/>
            <a:ext cx="1026946" cy="1026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40885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733815816"/>
              </p:ext>
            </p:extLst>
          </p:nvPr>
        </p:nvGraphicFramePr>
        <p:xfrm>
          <a:off x="745958" y="1443789"/>
          <a:ext cx="10407315" cy="5170175"/>
        </p:xfrm>
        <a:graphic>
          <a:graphicData uri="http://schemas.openxmlformats.org/drawingml/2006/table">
            <a:tbl>
              <a:tblPr firstRow="1" bandRow="1">
                <a:tableStyleId>{21E4AEA4-8DFA-4A89-87EB-49C32662AFE0}</a:tableStyleId>
              </a:tblPr>
              <a:tblGrid>
                <a:gridCol w="2047891">
                  <a:extLst>
                    <a:ext uri="{9D8B030D-6E8A-4147-A177-3AD203B41FA5}">
                      <a16:colId xmlns:a16="http://schemas.microsoft.com/office/drawing/2014/main" val="1536261949"/>
                    </a:ext>
                  </a:extLst>
                </a:gridCol>
                <a:gridCol w="6244389">
                  <a:extLst>
                    <a:ext uri="{9D8B030D-6E8A-4147-A177-3AD203B41FA5}">
                      <a16:colId xmlns:a16="http://schemas.microsoft.com/office/drawing/2014/main" val="918099679"/>
                    </a:ext>
                  </a:extLst>
                </a:gridCol>
                <a:gridCol w="1141447">
                  <a:extLst>
                    <a:ext uri="{9D8B030D-6E8A-4147-A177-3AD203B41FA5}">
                      <a16:colId xmlns:a16="http://schemas.microsoft.com/office/drawing/2014/main" val="2166091564"/>
                    </a:ext>
                  </a:extLst>
                </a:gridCol>
                <a:gridCol w="973588">
                  <a:extLst>
                    <a:ext uri="{9D8B030D-6E8A-4147-A177-3AD203B41FA5}">
                      <a16:colId xmlns:a16="http://schemas.microsoft.com/office/drawing/2014/main" val="4183274221"/>
                    </a:ext>
                  </a:extLst>
                </a:gridCol>
              </a:tblGrid>
              <a:tr h="294439">
                <a:tc>
                  <a:txBody>
                    <a:bodyPr/>
                    <a:lstStyle/>
                    <a:p>
                      <a:r>
                        <a:rPr lang="en-US" sz="1400" dirty="0" smtClean="0"/>
                        <a:t>Parameter</a:t>
                      </a:r>
                      <a:endParaRPr lang="en-US" sz="1400" dirty="0"/>
                    </a:p>
                  </a:txBody>
                  <a:tcPr/>
                </a:tc>
                <a:tc>
                  <a:txBody>
                    <a:bodyPr/>
                    <a:lstStyle/>
                    <a:p>
                      <a:r>
                        <a:rPr lang="en-US" sz="1400" dirty="0" smtClean="0"/>
                        <a:t>Description</a:t>
                      </a:r>
                      <a:endParaRPr lang="en-US" sz="1400" dirty="0"/>
                    </a:p>
                  </a:txBody>
                  <a:tcPr/>
                </a:tc>
                <a:tc>
                  <a:txBody>
                    <a:bodyPr/>
                    <a:lstStyle/>
                    <a:p>
                      <a:r>
                        <a:rPr lang="en-US" sz="1400" dirty="0" smtClean="0"/>
                        <a:t>Data Type</a:t>
                      </a:r>
                      <a:endParaRPr lang="en-US" sz="1400" dirty="0"/>
                    </a:p>
                  </a:txBody>
                  <a:tcPr/>
                </a:tc>
                <a:tc>
                  <a:txBody>
                    <a:bodyPr/>
                    <a:lstStyle/>
                    <a:p>
                      <a:r>
                        <a:rPr lang="en-US" sz="1400" dirty="0" smtClean="0"/>
                        <a:t>Default</a:t>
                      </a:r>
                      <a:endParaRPr lang="en-US" sz="1400" dirty="0"/>
                    </a:p>
                  </a:txBody>
                  <a:tcPr/>
                </a:tc>
                <a:extLst>
                  <a:ext uri="{0D108BD9-81ED-4DB2-BD59-A6C34878D82A}">
                    <a16:rowId xmlns:a16="http://schemas.microsoft.com/office/drawing/2014/main" val="2912812378"/>
                  </a:ext>
                </a:extLst>
              </a:tr>
              <a:tr h="500546">
                <a:tc>
                  <a:txBody>
                    <a:bodyPr/>
                    <a:lstStyle/>
                    <a:p>
                      <a:r>
                        <a:rPr lang="en-US" sz="1400" dirty="0" smtClean="0"/>
                        <a:t>eta</a:t>
                      </a:r>
                      <a:endParaRPr lang="en-US" sz="1400" b="1" dirty="0">
                        <a:solidFill>
                          <a:schemeClr val="tx2">
                            <a:lumMod val="10000"/>
                          </a:schemeClr>
                        </a:solidFill>
                      </a:endParaRPr>
                    </a:p>
                  </a:txBody>
                  <a:tcPr/>
                </a:tc>
                <a:tc>
                  <a:txBody>
                    <a:bodyPr/>
                    <a:lstStyle/>
                    <a:p>
                      <a:r>
                        <a:rPr lang="en-US" sz="1400" dirty="0" smtClean="0"/>
                        <a:t>an input that controls the proportion of configurations discarded in each round of   SuccessiveHalving (in hyperband)</a:t>
                      </a:r>
                      <a:endParaRPr lang="en-US" sz="1400" dirty="0">
                        <a:solidFill>
                          <a:schemeClr val="tx2">
                            <a:lumMod val="10000"/>
                          </a:schemeClr>
                        </a:solidFill>
                      </a:endParaRPr>
                    </a:p>
                  </a:txBody>
                  <a:tcPr/>
                </a:tc>
                <a:tc>
                  <a:txBody>
                    <a:bodyPr/>
                    <a:lstStyle/>
                    <a:p>
                      <a:r>
                        <a:rPr lang="en-US" sz="1400" dirty="0" smtClean="0"/>
                        <a:t>Integer</a:t>
                      </a:r>
                      <a:endParaRPr lang="en-US" sz="1400" dirty="0">
                        <a:solidFill>
                          <a:schemeClr val="tx2">
                            <a:lumMod val="10000"/>
                          </a:schemeClr>
                        </a:solidFill>
                      </a:endParaRPr>
                    </a:p>
                  </a:txBody>
                  <a:tcPr/>
                </a:tc>
                <a:tc>
                  <a:txBody>
                    <a:bodyPr/>
                    <a:lstStyle/>
                    <a:p>
                      <a:r>
                        <a:rPr lang="en-US" sz="1400" dirty="0" smtClean="0"/>
                        <a:t>5</a:t>
                      </a:r>
                      <a:endParaRPr lang="en-US" sz="1400" dirty="0">
                        <a:solidFill>
                          <a:schemeClr val="tx2">
                            <a:lumMod val="10000"/>
                          </a:schemeClr>
                        </a:solidFill>
                      </a:endParaRPr>
                    </a:p>
                  </a:txBody>
                  <a:tcPr/>
                </a:tc>
                <a:extLst>
                  <a:ext uri="{0D108BD9-81ED-4DB2-BD59-A6C34878D82A}">
                    <a16:rowId xmlns:a16="http://schemas.microsoft.com/office/drawing/2014/main" val="634435904"/>
                  </a:ext>
                </a:extLst>
              </a:tr>
              <a:tr h="523706">
                <a:tc>
                  <a:txBody>
                    <a:bodyPr/>
                    <a:lstStyle/>
                    <a:p>
                      <a:r>
                        <a:rPr lang="en-US" sz="1400" dirty="0" smtClean="0"/>
                        <a:t>Max Data Percentage</a:t>
                      </a:r>
                      <a:endParaRPr lang="en-US" sz="1400" b="1" dirty="0">
                        <a:solidFill>
                          <a:schemeClr val="tx2">
                            <a:lumMod val="10000"/>
                          </a:schemeClr>
                        </a:solidFill>
                      </a:endParaRPr>
                    </a:p>
                  </a:txBody>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t>the maximum amount of resource that can be allocated to a single configuration</a:t>
                      </a:r>
                      <a:endParaRPr lang="en-US" sz="1400" kern="1200" dirty="0" smtClean="0">
                        <a:solidFill>
                          <a:schemeClr val="tx2">
                            <a:lumMod val="10000"/>
                          </a:schemeClr>
                        </a:solidFill>
                        <a:latin typeface="+mn-lt"/>
                        <a:ea typeface="+mn-ea"/>
                        <a:cs typeface="+mn-cs"/>
                      </a:endParaRPr>
                    </a:p>
                  </a:txBody>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Integer</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sz="1400" kern="1200" dirty="0" smtClean="0">
                        <a:solidFill>
                          <a:schemeClr val="tx2">
                            <a:lumMod val="10000"/>
                          </a:schemeClr>
                        </a:solidFill>
                        <a:latin typeface="+mn-lt"/>
                        <a:ea typeface="+mn-ea"/>
                        <a:cs typeface="+mn-cs"/>
                      </a:endParaRPr>
                    </a:p>
                  </a:txBody>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t>80</a:t>
                      </a:r>
                      <a:endParaRPr lang="en-US" sz="1400" kern="1200" dirty="0" smtClean="0">
                        <a:solidFill>
                          <a:schemeClr val="tx2">
                            <a:lumMod val="10000"/>
                          </a:schemeClr>
                        </a:solidFill>
                        <a:latin typeface="+mn-lt"/>
                        <a:ea typeface="+mn-ea"/>
                        <a:cs typeface="+mn-cs"/>
                      </a:endParaRPr>
                    </a:p>
                  </a:txBody>
                  <a:tcPr/>
                </a:tc>
                <a:extLst>
                  <a:ext uri="{0D108BD9-81ED-4DB2-BD59-A6C34878D82A}">
                    <a16:rowId xmlns:a16="http://schemas.microsoft.com/office/drawing/2014/main" val="324383656"/>
                  </a:ext>
                </a:extLst>
              </a:tr>
              <a:tr h="1118868">
                <a:tc>
                  <a:txBody>
                    <a:bodyPr/>
                    <a:lstStyle/>
                    <a:p>
                      <a:r>
                        <a:rPr lang="en-US" sz="1400" kern="1200" dirty="0" smtClean="0"/>
                        <a:t>Parallelism</a:t>
                      </a:r>
                      <a:endParaRPr lang="en-US" sz="1400" b="1" kern="1200" dirty="0">
                        <a:solidFill>
                          <a:schemeClr val="tx2">
                            <a:lumMod val="10000"/>
                          </a:schemeClr>
                        </a:solidFill>
                        <a:latin typeface="+mn-lt"/>
                        <a:ea typeface="+mn-ea"/>
                        <a:cs typeface="+mn-cs"/>
                      </a:endParaRPr>
                    </a:p>
                  </a:txBody>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t>the maximum amount of resource that can be allocated to a single configuration ( models will only be run in parallel if there are enough resources available in the cluster. Otherwise, models will be queued in the Spark scheduler and have to wait for the current jobs to complete before being run.)</a:t>
                      </a:r>
                      <a:endParaRPr lang="en-US" sz="1400" kern="1200" dirty="0">
                        <a:solidFill>
                          <a:schemeClr val="tx2">
                            <a:lumMod val="10000"/>
                          </a:schemeClr>
                        </a:solidFill>
                        <a:latin typeface="+mn-lt"/>
                        <a:ea typeface="+mn-ea"/>
                        <a:cs typeface="+mn-cs"/>
                      </a:endParaRPr>
                    </a:p>
                  </a:txBody>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Integer</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sz="1400" kern="1200" dirty="0">
                        <a:solidFill>
                          <a:schemeClr val="tx2">
                            <a:lumMod val="10000"/>
                          </a:schemeClr>
                        </a:solidFill>
                        <a:latin typeface="+mn-lt"/>
                        <a:ea typeface="+mn-ea"/>
                        <a:cs typeface="+mn-cs"/>
                      </a:endParaRPr>
                    </a:p>
                  </a:txBody>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kern="1200" dirty="0" smtClean="0"/>
                        <a:t>1</a:t>
                      </a:r>
                      <a:endParaRPr lang="en-US" sz="1400" kern="1200" dirty="0">
                        <a:solidFill>
                          <a:schemeClr val="tx2">
                            <a:lumMod val="10000"/>
                          </a:schemeClr>
                        </a:solidFill>
                        <a:latin typeface="+mn-lt"/>
                        <a:ea typeface="+mn-ea"/>
                        <a:cs typeface="+mn-cs"/>
                      </a:endParaRPr>
                    </a:p>
                  </a:txBody>
                  <a:tcPr/>
                </a:tc>
                <a:extLst>
                  <a:ext uri="{0D108BD9-81ED-4DB2-BD59-A6C34878D82A}">
                    <a16:rowId xmlns:a16="http://schemas.microsoft.com/office/drawing/2014/main" val="3432007608"/>
                  </a:ext>
                </a:extLst>
              </a:tr>
              <a:tr h="500546">
                <a:tc>
                  <a:txBody>
                    <a:bodyPr/>
                    <a:lstStyle/>
                    <a:p>
                      <a:r>
                        <a:rPr lang="en-US" sz="1400" dirty="0" smtClean="0"/>
                        <a:t>Try N Classifier</a:t>
                      </a:r>
                      <a:endParaRPr lang="en-US" sz="1400" b="1" dirty="0">
                        <a:solidFill>
                          <a:schemeClr val="tx2">
                            <a:lumMod val="10000"/>
                          </a:schemeClr>
                        </a:solidFill>
                      </a:endParaRPr>
                    </a:p>
                  </a:txBody>
                  <a:tcPr/>
                </a:tc>
                <a:tc>
                  <a:txBody>
                    <a:bodyPr/>
                    <a:lstStyle/>
                    <a:p>
                      <a:r>
                        <a:rPr lang="en-US" sz="1400" dirty="0" smtClean="0"/>
                        <a:t>Number of</a:t>
                      </a:r>
                      <a:r>
                        <a:rPr lang="en-US" sz="1400" baseline="0" dirty="0" smtClean="0"/>
                        <a:t> Algorithms should be checked (out of the best algorithms based on the kB)</a:t>
                      </a:r>
                      <a:endParaRPr lang="en-US" sz="1400" dirty="0">
                        <a:solidFill>
                          <a:schemeClr val="tx2">
                            <a:lumMod val="10000"/>
                          </a:schemeClr>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Integer</a:t>
                      </a:r>
                    </a:p>
                    <a:p>
                      <a:endParaRPr lang="en-US" sz="1400" dirty="0">
                        <a:solidFill>
                          <a:schemeClr val="tx2">
                            <a:lumMod val="10000"/>
                          </a:schemeClr>
                        </a:solidFill>
                      </a:endParaRPr>
                    </a:p>
                  </a:txBody>
                  <a:tcPr/>
                </a:tc>
                <a:tc>
                  <a:txBody>
                    <a:bodyPr/>
                    <a:lstStyle/>
                    <a:p>
                      <a:r>
                        <a:rPr lang="en-US" sz="1400" dirty="0" smtClean="0"/>
                        <a:t>2</a:t>
                      </a:r>
                      <a:endParaRPr lang="en-US" sz="1400" dirty="0">
                        <a:solidFill>
                          <a:schemeClr val="tx2">
                            <a:lumMod val="10000"/>
                          </a:schemeClr>
                        </a:solidFill>
                      </a:endParaRPr>
                    </a:p>
                  </a:txBody>
                  <a:tcPr/>
                </a:tc>
                <a:extLst>
                  <a:ext uri="{0D108BD9-81ED-4DB2-BD59-A6C34878D82A}">
                    <a16:rowId xmlns:a16="http://schemas.microsoft.com/office/drawing/2014/main" val="4043561058"/>
                  </a:ext>
                </a:extLst>
              </a:tr>
              <a:tr h="500546">
                <a:tc>
                  <a:txBody>
                    <a:bodyPr/>
                    <a:lstStyle/>
                    <a:p>
                      <a:r>
                        <a:rPr lang="en-US" sz="1400" dirty="0" smtClean="0"/>
                        <a:t>Hyperband </a:t>
                      </a:r>
                      <a:r>
                        <a:rPr lang="en-US" sz="1400" dirty="0" smtClean="0"/>
                        <a:t>Max Time</a:t>
                      </a:r>
                      <a:endParaRPr lang="en-US" sz="1400" b="1" dirty="0">
                        <a:solidFill>
                          <a:schemeClr val="tx2">
                            <a:lumMod val="10000"/>
                          </a:schemeClr>
                        </a:solidFill>
                      </a:endParaRPr>
                    </a:p>
                  </a:txBody>
                  <a:tcPr/>
                </a:tc>
                <a:tc>
                  <a:txBody>
                    <a:bodyPr/>
                    <a:lstStyle/>
                    <a:p>
                      <a:r>
                        <a:rPr lang="en-US" sz="1400" dirty="0" smtClean="0"/>
                        <a:t>Maximum Time allowed</a:t>
                      </a:r>
                      <a:r>
                        <a:rPr lang="en-US" sz="1400" baseline="0" dirty="0" smtClean="0"/>
                        <a:t> for </a:t>
                      </a:r>
                      <a:r>
                        <a:rPr lang="en-US" sz="1400" dirty="0" smtClean="0"/>
                        <a:t>Hyperband (per each Algorithm) to get the best hyperparameter values  (in Seconds)</a:t>
                      </a:r>
                      <a:endParaRPr lang="en-US" sz="1400" dirty="0">
                        <a:solidFill>
                          <a:schemeClr val="tx2">
                            <a:lumMod val="10000"/>
                          </a:schemeClr>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Integer</a:t>
                      </a:r>
                    </a:p>
                    <a:p>
                      <a:endParaRPr lang="en-US" sz="1400" dirty="0">
                        <a:solidFill>
                          <a:schemeClr val="tx2">
                            <a:lumMod val="10000"/>
                          </a:schemeClr>
                        </a:solidFill>
                      </a:endParaRPr>
                    </a:p>
                  </a:txBody>
                  <a:tcPr/>
                </a:tc>
                <a:tc>
                  <a:txBody>
                    <a:bodyPr/>
                    <a:lstStyle/>
                    <a:p>
                      <a:r>
                        <a:rPr lang="en-US" sz="1400" dirty="0" smtClean="0"/>
                        <a:t>1,800</a:t>
                      </a:r>
                      <a:endParaRPr lang="en-US" sz="1400" dirty="0">
                        <a:solidFill>
                          <a:schemeClr val="tx2">
                            <a:lumMod val="10000"/>
                          </a:schemeClr>
                        </a:solidFill>
                      </a:endParaRPr>
                    </a:p>
                  </a:txBody>
                  <a:tcPr/>
                </a:tc>
                <a:extLst>
                  <a:ext uri="{0D108BD9-81ED-4DB2-BD59-A6C34878D82A}">
                    <a16:rowId xmlns:a16="http://schemas.microsoft.com/office/drawing/2014/main" val="3527668615"/>
                  </a:ext>
                </a:extLst>
              </a:tr>
              <a:tr h="673265">
                <a:tc>
                  <a:txBody>
                    <a:bodyPr/>
                    <a:lstStyle/>
                    <a:p>
                      <a:r>
                        <a:rPr lang="en-US" sz="1400" dirty="0" smtClean="0"/>
                        <a:t>Convert To </a:t>
                      </a:r>
                      <a:r>
                        <a:rPr lang="en-US" sz="1400" dirty="0" smtClean="0"/>
                        <a:t>Vector </a:t>
                      </a:r>
                      <a:r>
                        <a:rPr lang="en-US" sz="1400" dirty="0" smtClean="0"/>
                        <a:t>Assembly</a:t>
                      </a:r>
                      <a:endParaRPr lang="en-US" sz="1400" b="1" dirty="0">
                        <a:solidFill>
                          <a:schemeClr val="tx2">
                            <a:lumMod val="10000"/>
                          </a:schemeClr>
                        </a:solidFill>
                      </a:endParaRPr>
                    </a:p>
                  </a:txBody>
                  <a:tcPr/>
                </a:tc>
                <a:tc>
                  <a:txBody>
                    <a:bodyPr/>
                    <a:lstStyle/>
                    <a:p>
                      <a:r>
                        <a:rPr lang="en-US" sz="1400" kern="1200" dirty="0" smtClean="0"/>
                        <a:t>If the input dataset features need to be converted to Vector.</a:t>
                      </a:r>
                      <a:endParaRPr lang="en-US" sz="1400" kern="1200" dirty="0">
                        <a:solidFill>
                          <a:schemeClr val="tx2">
                            <a:lumMod val="10000"/>
                          </a:schemeClr>
                        </a:solidFill>
                        <a:latin typeface="+mn-lt"/>
                        <a:ea typeface="+mn-ea"/>
                        <a:cs typeface="+mn-cs"/>
                      </a:endParaRPr>
                    </a:p>
                  </a:txBody>
                  <a:tcPr/>
                </a:tc>
                <a:tc>
                  <a:txBody>
                    <a:bodyPr/>
                    <a:lstStyle/>
                    <a:p>
                      <a:r>
                        <a:rPr lang="en-US" sz="1400" kern="1200" dirty="0" smtClean="0"/>
                        <a:t>Boolean</a:t>
                      </a:r>
                      <a:endParaRPr lang="en-US" sz="1400" kern="1200" dirty="0">
                        <a:solidFill>
                          <a:schemeClr val="tx2">
                            <a:lumMod val="10000"/>
                          </a:schemeClr>
                        </a:solidFill>
                        <a:latin typeface="+mn-lt"/>
                        <a:ea typeface="+mn-ea"/>
                        <a:cs typeface="+mn-cs"/>
                      </a:endParaRPr>
                    </a:p>
                  </a:txBody>
                  <a:tcPr/>
                </a:tc>
                <a:tc>
                  <a:txBody>
                    <a:bodyPr/>
                    <a:lstStyle/>
                    <a:p>
                      <a:r>
                        <a:rPr lang="en-US" sz="1400" kern="1200" dirty="0" smtClean="0"/>
                        <a:t>false</a:t>
                      </a:r>
                      <a:endParaRPr lang="en-US" sz="1400" kern="1200" dirty="0">
                        <a:solidFill>
                          <a:schemeClr val="tx2">
                            <a:lumMod val="10000"/>
                          </a:schemeClr>
                        </a:solidFill>
                        <a:latin typeface="+mn-lt"/>
                        <a:ea typeface="+mn-ea"/>
                        <a:cs typeface="+mn-cs"/>
                      </a:endParaRPr>
                    </a:p>
                  </a:txBody>
                  <a:tcPr/>
                </a:tc>
                <a:extLst>
                  <a:ext uri="{0D108BD9-81ED-4DB2-BD59-A6C34878D82A}">
                    <a16:rowId xmlns:a16="http://schemas.microsoft.com/office/drawing/2014/main" val="1153712790"/>
                  </a:ext>
                </a:extLst>
              </a:tr>
              <a:tr h="476896">
                <a:tc>
                  <a:txBody>
                    <a:bodyPr/>
                    <a:lstStyle/>
                    <a:p>
                      <a:r>
                        <a:rPr lang="en-US" sz="1400" dirty="0" smtClean="0"/>
                        <a:t>Target Column</a:t>
                      </a:r>
                      <a:endParaRPr lang="en-US" sz="1400" b="1" dirty="0">
                        <a:solidFill>
                          <a:schemeClr val="tx2">
                            <a:lumMod val="10000"/>
                          </a:schemeClr>
                        </a:solidFill>
                      </a:endParaRPr>
                    </a:p>
                  </a:txBody>
                  <a:tcPr/>
                </a:tc>
                <a:tc>
                  <a:txBody>
                    <a:bodyPr/>
                    <a:lstStyle/>
                    <a:p>
                      <a:r>
                        <a:rPr lang="en-US" sz="1400" dirty="0" smtClean="0"/>
                        <a:t>The name of the label column</a:t>
                      </a:r>
                      <a:endParaRPr lang="en-US" sz="1400" dirty="0">
                        <a:solidFill>
                          <a:schemeClr val="tx2">
                            <a:lumMod val="10000"/>
                          </a:schemeClr>
                        </a:solidFill>
                      </a:endParaRPr>
                    </a:p>
                  </a:txBody>
                  <a:tcPr/>
                </a:tc>
                <a:tc>
                  <a:txBody>
                    <a:bodyPr/>
                    <a:lstStyle/>
                    <a:p>
                      <a:r>
                        <a:rPr lang="en-US" sz="1400" dirty="0" smtClean="0"/>
                        <a:t>String</a:t>
                      </a:r>
                      <a:endParaRPr lang="en-US" sz="1400" dirty="0">
                        <a:solidFill>
                          <a:schemeClr val="tx2">
                            <a:lumMod val="10000"/>
                          </a:schemeClr>
                        </a:solidFill>
                      </a:endParaRPr>
                    </a:p>
                  </a:txBody>
                  <a:tcPr/>
                </a:tc>
                <a:tc>
                  <a:txBody>
                    <a:bodyPr/>
                    <a:lstStyle/>
                    <a:p>
                      <a:r>
                        <a:rPr lang="en-US" sz="1400" dirty="0" smtClean="0"/>
                        <a:t>y</a:t>
                      </a:r>
                      <a:endParaRPr lang="en-US" sz="1400" dirty="0">
                        <a:solidFill>
                          <a:schemeClr val="tx2">
                            <a:lumMod val="10000"/>
                          </a:schemeClr>
                        </a:solidFill>
                      </a:endParaRPr>
                    </a:p>
                  </a:txBody>
                  <a:tcPr/>
                </a:tc>
                <a:extLst>
                  <a:ext uri="{0D108BD9-81ED-4DB2-BD59-A6C34878D82A}">
                    <a16:rowId xmlns:a16="http://schemas.microsoft.com/office/drawing/2014/main" val="308778240"/>
                  </a:ext>
                </a:extLst>
              </a:tr>
              <a:tr h="500546">
                <a:tc>
                  <a:txBody>
                    <a:bodyPr/>
                    <a:lstStyle/>
                    <a:p>
                      <a:r>
                        <a:rPr lang="en-US" sz="1400" dirty="0" smtClean="0"/>
                        <a:t>Feature Column</a:t>
                      </a:r>
                      <a:endParaRPr lang="en-US" sz="1400" b="1" dirty="0">
                        <a:solidFill>
                          <a:schemeClr val="tx2">
                            <a:lumMod val="10000"/>
                          </a:schemeClr>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The name of the Feature column</a:t>
                      </a:r>
                    </a:p>
                    <a:p>
                      <a:endParaRPr lang="en-US" sz="1400" dirty="0">
                        <a:solidFill>
                          <a:schemeClr val="tx2">
                            <a:lumMod val="10000"/>
                          </a:schemeClr>
                        </a:solidFill>
                      </a:endParaRPr>
                    </a:p>
                  </a:txBody>
                  <a:tcPr/>
                </a:tc>
                <a:tc>
                  <a:txBody>
                    <a:bodyPr/>
                    <a:lstStyle/>
                    <a:p>
                      <a:r>
                        <a:rPr lang="en-US" sz="1400" dirty="0" smtClean="0"/>
                        <a:t>String</a:t>
                      </a:r>
                      <a:endParaRPr lang="en-US" sz="1400" dirty="0">
                        <a:solidFill>
                          <a:schemeClr val="tx2">
                            <a:lumMod val="10000"/>
                          </a:schemeClr>
                        </a:solidFill>
                      </a:endParaRPr>
                    </a:p>
                  </a:txBody>
                  <a:tcPr/>
                </a:tc>
                <a:tc>
                  <a:txBody>
                    <a:bodyPr/>
                    <a:lstStyle/>
                    <a:p>
                      <a:r>
                        <a:rPr lang="en-US" sz="1400" dirty="0" smtClean="0"/>
                        <a:t>features</a:t>
                      </a:r>
                      <a:endParaRPr lang="en-US" sz="1400" dirty="0">
                        <a:solidFill>
                          <a:schemeClr val="tx2">
                            <a:lumMod val="10000"/>
                          </a:schemeClr>
                        </a:solidFill>
                      </a:endParaRPr>
                    </a:p>
                  </a:txBody>
                  <a:tcPr/>
                </a:tc>
                <a:extLst>
                  <a:ext uri="{0D108BD9-81ED-4DB2-BD59-A6C34878D82A}">
                    <a16:rowId xmlns:a16="http://schemas.microsoft.com/office/drawing/2014/main" val="666743494"/>
                  </a:ext>
                </a:extLst>
              </a:tr>
            </a:tbl>
          </a:graphicData>
        </a:graphic>
      </p:graphicFrame>
      <p:sp>
        <p:nvSpPr>
          <p:cNvPr id="3" name="Title 1"/>
          <p:cNvSpPr>
            <a:spLocks noGrp="1"/>
          </p:cNvSpPr>
          <p:nvPr>
            <p:ph type="title"/>
          </p:nvPr>
        </p:nvSpPr>
        <p:spPr>
          <a:xfrm>
            <a:off x="646111" y="452718"/>
            <a:ext cx="9404723" cy="724441"/>
          </a:xfrm>
        </p:spPr>
        <p:txBody>
          <a:bodyPr/>
          <a:lstStyle/>
          <a:p>
            <a:r>
              <a:rPr lang="en-US" dirty="0" smtClean="0"/>
              <a:t>D-Smart Parameters</a:t>
            </a:r>
            <a:endParaRPr lang="en-US" dirty="0"/>
          </a:p>
        </p:txBody>
      </p:sp>
    </p:spTree>
    <p:extLst>
      <p:ext uri="{BB962C8B-B14F-4D97-AF65-F5344CB8AC3E}">
        <p14:creationId xmlns:p14="http://schemas.microsoft.com/office/powerpoint/2010/main" val="32838993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2483895" y="1569496"/>
            <a:ext cx="6946711" cy="5008728"/>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4" name="Rectangle 3"/>
          <p:cNvSpPr/>
          <p:nvPr/>
        </p:nvSpPr>
        <p:spPr>
          <a:xfrm>
            <a:off x="3002510" y="2142702"/>
            <a:ext cx="1596788" cy="278414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Model Selector</a:t>
            </a:r>
            <a:endParaRPr lang="en-US" dirty="0"/>
          </a:p>
        </p:txBody>
      </p:sp>
      <p:sp>
        <p:nvSpPr>
          <p:cNvPr id="5" name="Rectangle 4"/>
          <p:cNvSpPr/>
          <p:nvPr/>
        </p:nvSpPr>
        <p:spPr>
          <a:xfrm>
            <a:off x="3002510" y="5133837"/>
            <a:ext cx="1596788" cy="85753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Grid Search</a:t>
            </a:r>
            <a:endParaRPr lang="en-US" dirty="0"/>
          </a:p>
        </p:txBody>
      </p:sp>
      <p:sp>
        <p:nvSpPr>
          <p:cNvPr id="6" name="Rectangle 5"/>
          <p:cNvSpPr/>
          <p:nvPr/>
        </p:nvSpPr>
        <p:spPr>
          <a:xfrm>
            <a:off x="5229370" y="2142702"/>
            <a:ext cx="1596788" cy="150352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KB Manager</a:t>
            </a:r>
            <a:endParaRPr lang="en-US" dirty="0"/>
          </a:p>
        </p:txBody>
      </p:sp>
      <p:sp>
        <p:nvSpPr>
          <p:cNvPr id="7" name="Rectangle 6"/>
          <p:cNvSpPr/>
          <p:nvPr/>
        </p:nvSpPr>
        <p:spPr>
          <a:xfrm>
            <a:off x="5229370" y="3835024"/>
            <a:ext cx="1596788" cy="109182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Hyperband</a:t>
            </a:r>
            <a:endParaRPr lang="en-US" dirty="0"/>
          </a:p>
        </p:txBody>
      </p:sp>
      <p:sp>
        <p:nvSpPr>
          <p:cNvPr id="8" name="Rectangle 7"/>
          <p:cNvSpPr/>
          <p:nvPr/>
        </p:nvSpPr>
        <p:spPr>
          <a:xfrm>
            <a:off x="7360696" y="2142702"/>
            <a:ext cx="1596788" cy="723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Metadata Manager</a:t>
            </a:r>
            <a:endParaRPr lang="en-US" dirty="0"/>
          </a:p>
        </p:txBody>
      </p:sp>
      <p:sp>
        <p:nvSpPr>
          <p:cNvPr id="9" name="Rounded Rectangle 8"/>
          <p:cNvSpPr/>
          <p:nvPr/>
        </p:nvSpPr>
        <p:spPr>
          <a:xfrm>
            <a:off x="7360696" y="3016158"/>
            <a:ext cx="1596788" cy="63007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KB Model</a:t>
            </a:r>
            <a:endParaRPr lang="en-US" dirty="0"/>
          </a:p>
        </p:txBody>
      </p:sp>
      <p:sp>
        <p:nvSpPr>
          <p:cNvPr id="10" name="Rectangle 9"/>
          <p:cNvSpPr/>
          <p:nvPr/>
        </p:nvSpPr>
        <p:spPr>
          <a:xfrm>
            <a:off x="7360696" y="3835024"/>
            <a:ext cx="1596788" cy="109182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Classifier Manager</a:t>
            </a:r>
            <a:endParaRPr lang="en-US" dirty="0"/>
          </a:p>
        </p:txBody>
      </p:sp>
      <p:sp>
        <p:nvSpPr>
          <p:cNvPr id="11" name="Rectangle 10"/>
          <p:cNvSpPr/>
          <p:nvPr/>
        </p:nvSpPr>
        <p:spPr>
          <a:xfrm>
            <a:off x="7347048" y="5133836"/>
            <a:ext cx="1610436" cy="85753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smtClean="0"/>
              <a:t>Logger &amp; Exception Handler</a:t>
            </a:r>
            <a:endParaRPr lang="en-US" sz="1600" dirty="0"/>
          </a:p>
        </p:txBody>
      </p:sp>
      <p:cxnSp>
        <p:nvCxnSpPr>
          <p:cNvPr id="14" name="Straight Arrow Connector 13"/>
          <p:cNvCxnSpPr/>
          <p:nvPr/>
        </p:nvCxnSpPr>
        <p:spPr>
          <a:xfrm>
            <a:off x="4599298" y="2866034"/>
            <a:ext cx="630072" cy="0"/>
          </a:xfrm>
          <a:prstGeom prst="straightConnector1">
            <a:avLst/>
          </a:prstGeom>
          <a:ln w="25400">
            <a:tailEnd type="triangle"/>
          </a:ln>
        </p:spPr>
        <p:style>
          <a:lnRef idx="1">
            <a:schemeClr val="accent3"/>
          </a:lnRef>
          <a:fillRef idx="0">
            <a:schemeClr val="accent3"/>
          </a:fillRef>
          <a:effectRef idx="0">
            <a:schemeClr val="accent3"/>
          </a:effectRef>
          <a:fontRef idx="minor">
            <a:schemeClr val="tx1"/>
          </a:fontRef>
        </p:style>
      </p:cxnSp>
      <p:cxnSp>
        <p:nvCxnSpPr>
          <p:cNvPr id="15" name="Straight Arrow Connector 14"/>
          <p:cNvCxnSpPr/>
          <p:nvPr/>
        </p:nvCxnSpPr>
        <p:spPr>
          <a:xfrm>
            <a:off x="4587922" y="4355916"/>
            <a:ext cx="630072" cy="0"/>
          </a:xfrm>
          <a:prstGeom prst="straightConnector1">
            <a:avLst/>
          </a:prstGeom>
          <a:ln w="25400">
            <a:tailEnd type="triangle"/>
          </a:ln>
        </p:spPr>
        <p:style>
          <a:lnRef idx="1">
            <a:schemeClr val="accent3"/>
          </a:lnRef>
          <a:fillRef idx="0">
            <a:schemeClr val="accent3"/>
          </a:fillRef>
          <a:effectRef idx="0">
            <a:schemeClr val="accent3"/>
          </a:effectRef>
          <a:fontRef idx="minor">
            <a:schemeClr val="tx1"/>
          </a:fontRef>
        </p:style>
      </p:cxnSp>
      <p:cxnSp>
        <p:nvCxnSpPr>
          <p:cNvPr id="16" name="Straight Arrow Connector 15"/>
          <p:cNvCxnSpPr/>
          <p:nvPr/>
        </p:nvCxnSpPr>
        <p:spPr>
          <a:xfrm flipV="1">
            <a:off x="6867104" y="2497545"/>
            <a:ext cx="479944" cy="2273"/>
          </a:xfrm>
          <a:prstGeom prst="straightConnector1">
            <a:avLst/>
          </a:prstGeom>
          <a:ln w="25400">
            <a:headEnd type="triangle"/>
            <a:tailEnd type="triangle"/>
          </a:ln>
        </p:spPr>
        <p:style>
          <a:lnRef idx="1">
            <a:schemeClr val="accent3"/>
          </a:lnRef>
          <a:fillRef idx="0">
            <a:schemeClr val="accent3"/>
          </a:fillRef>
          <a:effectRef idx="0">
            <a:schemeClr val="accent3"/>
          </a:effectRef>
          <a:fontRef idx="minor">
            <a:schemeClr val="tx1"/>
          </a:fontRef>
        </p:style>
      </p:cxnSp>
      <p:cxnSp>
        <p:nvCxnSpPr>
          <p:cNvPr id="18" name="Straight Arrow Connector 17"/>
          <p:cNvCxnSpPr/>
          <p:nvPr/>
        </p:nvCxnSpPr>
        <p:spPr>
          <a:xfrm flipV="1">
            <a:off x="6869376" y="3318686"/>
            <a:ext cx="479944" cy="2273"/>
          </a:xfrm>
          <a:prstGeom prst="straightConnector1">
            <a:avLst/>
          </a:prstGeom>
          <a:ln w="25400">
            <a:tailEnd type="triangle"/>
          </a:ln>
        </p:spPr>
        <p:style>
          <a:lnRef idx="1">
            <a:schemeClr val="accent3"/>
          </a:lnRef>
          <a:fillRef idx="0">
            <a:schemeClr val="accent3"/>
          </a:fillRef>
          <a:effectRef idx="0">
            <a:schemeClr val="accent3"/>
          </a:effectRef>
          <a:fontRef idx="minor">
            <a:schemeClr val="tx1"/>
          </a:fontRef>
        </p:style>
      </p:cxnSp>
      <p:cxnSp>
        <p:nvCxnSpPr>
          <p:cNvPr id="19" name="Straight Arrow Connector 18"/>
          <p:cNvCxnSpPr/>
          <p:nvPr/>
        </p:nvCxnSpPr>
        <p:spPr>
          <a:xfrm flipV="1">
            <a:off x="6867104" y="4386624"/>
            <a:ext cx="479944" cy="2273"/>
          </a:xfrm>
          <a:prstGeom prst="straightConnector1">
            <a:avLst/>
          </a:prstGeom>
          <a:ln w="25400">
            <a:tailEnd type="triangle"/>
          </a:ln>
        </p:spPr>
        <p:style>
          <a:lnRef idx="1">
            <a:schemeClr val="accent3"/>
          </a:lnRef>
          <a:fillRef idx="0">
            <a:schemeClr val="accent3"/>
          </a:fillRef>
          <a:effectRef idx="0">
            <a:schemeClr val="accent3"/>
          </a:effectRef>
          <a:fontRef idx="minor">
            <a:schemeClr val="tx1"/>
          </a:fontRef>
        </p:style>
      </p:cxnSp>
      <p:cxnSp>
        <p:nvCxnSpPr>
          <p:cNvPr id="20" name="Straight Arrow Connector 19"/>
          <p:cNvCxnSpPr/>
          <p:nvPr/>
        </p:nvCxnSpPr>
        <p:spPr>
          <a:xfrm>
            <a:off x="2115406" y="3574038"/>
            <a:ext cx="864358" cy="0"/>
          </a:xfrm>
          <a:prstGeom prst="straightConnector1">
            <a:avLst/>
          </a:prstGeom>
          <a:ln w="25400">
            <a:tailEnd type="triangle"/>
          </a:ln>
        </p:spPr>
        <p:style>
          <a:lnRef idx="1">
            <a:schemeClr val="accent3"/>
          </a:lnRef>
          <a:fillRef idx="0">
            <a:schemeClr val="accent3"/>
          </a:fillRef>
          <a:effectRef idx="0">
            <a:schemeClr val="accent3"/>
          </a:effectRef>
          <a:fontRef idx="minor">
            <a:schemeClr val="tx1"/>
          </a:fontRef>
        </p:style>
      </p:cxnSp>
      <p:cxnSp>
        <p:nvCxnSpPr>
          <p:cNvPr id="22" name="Straight Arrow Connector 21"/>
          <p:cNvCxnSpPr/>
          <p:nvPr/>
        </p:nvCxnSpPr>
        <p:spPr>
          <a:xfrm>
            <a:off x="2115406" y="5562603"/>
            <a:ext cx="864358" cy="0"/>
          </a:xfrm>
          <a:prstGeom prst="straightConnector1">
            <a:avLst/>
          </a:prstGeom>
          <a:ln w="25400">
            <a:tailEnd type="triangle"/>
          </a:ln>
        </p:spPr>
        <p:style>
          <a:lnRef idx="1">
            <a:schemeClr val="accent3"/>
          </a:lnRef>
          <a:fillRef idx="0">
            <a:schemeClr val="accent3"/>
          </a:fillRef>
          <a:effectRef idx="0">
            <a:schemeClr val="accent3"/>
          </a:effectRef>
          <a:fontRef idx="minor">
            <a:schemeClr val="tx1"/>
          </a:fontRef>
        </p:style>
      </p:cxnSp>
      <p:cxnSp>
        <p:nvCxnSpPr>
          <p:cNvPr id="23" name="Straight Arrow Connector 22"/>
          <p:cNvCxnSpPr/>
          <p:nvPr/>
        </p:nvCxnSpPr>
        <p:spPr>
          <a:xfrm>
            <a:off x="9430606" y="4037466"/>
            <a:ext cx="864358" cy="0"/>
          </a:xfrm>
          <a:prstGeom prst="straightConnector1">
            <a:avLst/>
          </a:prstGeom>
          <a:ln w="25400">
            <a:tailEnd type="triangle"/>
          </a:ln>
        </p:spPr>
        <p:style>
          <a:lnRef idx="1">
            <a:schemeClr val="accent3"/>
          </a:lnRef>
          <a:fillRef idx="0">
            <a:schemeClr val="accent3"/>
          </a:fillRef>
          <a:effectRef idx="0">
            <a:schemeClr val="accent3"/>
          </a:effectRef>
          <a:fontRef idx="minor">
            <a:schemeClr val="tx1"/>
          </a:fontRef>
        </p:style>
      </p:cxnSp>
      <p:sp>
        <p:nvSpPr>
          <p:cNvPr id="25" name="Rectangle 24"/>
          <p:cNvSpPr/>
          <p:nvPr/>
        </p:nvSpPr>
        <p:spPr>
          <a:xfrm>
            <a:off x="5229370" y="5115640"/>
            <a:ext cx="1596788" cy="87573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Parameters</a:t>
            </a:r>
            <a:endParaRPr lang="en-US" dirty="0"/>
          </a:p>
        </p:txBody>
      </p:sp>
      <p:cxnSp>
        <p:nvCxnSpPr>
          <p:cNvPr id="27" name="Straight Arrow Connector 26"/>
          <p:cNvCxnSpPr>
            <a:stCxn id="7" idx="2"/>
            <a:endCxn id="25" idx="0"/>
          </p:cNvCxnSpPr>
          <p:nvPr/>
        </p:nvCxnSpPr>
        <p:spPr>
          <a:xfrm>
            <a:off x="6027764" y="4926845"/>
            <a:ext cx="0" cy="188795"/>
          </a:xfrm>
          <a:prstGeom prst="straightConnector1">
            <a:avLst/>
          </a:prstGeom>
          <a:ln>
            <a:headEnd type="triangle"/>
            <a:tailEnd type="triangle"/>
          </a:ln>
        </p:spPr>
        <p:style>
          <a:lnRef idx="1">
            <a:schemeClr val="accent3"/>
          </a:lnRef>
          <a:fillRef idx="0">
            <a:schemeClr val="accent3"/>
          </a:fillRef>
          <a:effectRef idx="0">
            <a:schemeClr val="accent3"/>
          </a:effectRef>
          <a:fontRef idx="minor">
            <a:schemeClr val="tx1"/>
          </a:fontRef>
        </p:style>
      </p:cxnSp>
      <p:sp>
        <p:nvSpPr>
          <p:cNvPr id="28" name="TextBox 27"/>
          <p:cNvSpPr txBox="1"/>
          <p:nvPr/>
        </p:nvSpPr>
        <p:spPr>
          <a:xfrm>
            <a:off x="412696" y="4926845"/>
            <a:ext cx="1702710" cy="369332"/>
          </a:xfrm>
          <a:prstGeom prst="rect">
            <a:avLst/>
          </a:prstGeom>
          <a:noFill/>
        </p:spPr>
        <p:txBody>
          <a:bodyPr wrap="none" rtlCol="0">
            <a:spAutoFit/>
          </a:bodyPr>
          <a:lstStyle/>
          <a:p>
            <a:r>
              <a:rPr lang="en-US" dirty="0" smtClean="0"/>
              <a:t>Input Dataset</a:t>
            </a:r>
            <a:endParaRPr lang="en-US" dirty="0"/>
          </a:p>
        </p:txBody>
      </p:sp>
      <p:sp>
        <p:nvSpPr>
          <p:cNvPr id="29" name="TextBox 28"/>
          <p:cNvSpPr txBox="1"/>
          <p:nvPr/>
        </p:nvSpPr>
        <p:spPr>
          <a:xfrm>
            <a:off x="10427282" y="4579838"/>
            <a:ext cx="1418978" cy="369332"/>
          </a:xfrm>
          <a:prstGeom prst="rect">
            <a:avLst/>
          </a:prstGeom>
          <a:noFill/>
        </p:spPr>
        <p:txBody>
          <a:bodyPr wrap="none" rtlCol="0">
            <a:spAutoFit/>
          </a:bodyPr>
          <a:lstStyle/>
          <a:p>
            <a:r>
              <a:rPr lang="en-US" dirty="0" smtClean="0"/>
              <a:t>Best Model</a:t>
            </a:r>
            <a:endParaRPr lang="en-US" dirty="0"/>
          </a:p>
        </p:txBody>
      </p:sp>
      <p:sp>
        <p:nvSpPr>
          <p:cNvPr id="24" name="Title 1"/>
          <p:cNvSpPr>
            <a:spLocks noGrp="1"/>
          </p:cNvSpPr>
          <p:nvPr>
            <p:ph type="title"/>
          </p:nvPr>
        </p:nvSpPr>
        <p:spPr>
          <a:xfrm>
            <a:off x="646111" y="452718"/>
            <a:ext cx="9404723" cy="724441"/>
          </a:xfrm>
        </p:spPr>
        <p:txBody>
          <a:bodyPr/>
          <a:lstStyle/>
          <a:p>
            <a:r>
              <a:rPr lang="en-US" dirty="0" smtClean="0"/>
              <a:t>D-Smart Main Components</a:t>
            </a:r>
            <a:endParaRPr lang="en-US" dirty="0"/>
          </a:p>
        </p:txBody>
      </p:sp>
      <p:pic>
        <p:nvPicPr>
          <p:cNvPr id="26" name="Picture 8" descr="Related image"/>
          <p:cNvPicPr>
            <a:picLocks noChangeAspect="1" noChangeArrowheads="1"/>
          </p:cNvPicPr>
          <p:nvPr/>
        </p:nvPicPr>
        <p:blipFill>
          <a:blip r:embed="rId2" cstate="print">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35944" y="3737558"/>
            <a:ext cx="1026946" cy="1026946"/>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6" descr="Image result for Ide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280657" y="3066725"/>
            <a:ext cx="1536598" cy="15365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314248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2627" t="19870" r="23463" b="20747"/>
          <a:stretch/>
        </p:blipFill>
        <p:spPr>
          <a:xfrm>
            <a:off x="794083" y="1282420"/>
            <a:ext cx="8674770" cy="5374898"/>
          </a:xfrm>
          <a:prstGeom prst="rect">
            <a:avLst/>
          </a:prstGeom>
          <a:ln w="19050">
            <a:solidFill>
              <a:schemeClr val="accent3"/>
            </a:solidFill>
          </a:ln>
        </p:spPr>
      </p:pic>
      <p:sp>
        <p:nvSpPr>
          <p:cNvPr id="3" name="Title 1"/>
          <p:cNvSpPr>
            <a:spLocks noGrp="1"/>
          </p:cNvSpPr>
          <p:nvPr>
            <p:ph type="title"/>
          </p:nvPr>
        </p:nvSpPr>
        <p:spPr>
          <a:xfrm>
            <a:off x="646111" y="452718"/>
            <a:ext cx="9404723" cy="724441"/>
          </a:xfrm>
        </p:spPr>
        <p:txBody>
          <a:bodyPr/>
          <a:lstStyle/>
          <a:p>
            <a:pPr fontAlgn="base"/>
            <a:r>
              <a:rPr lang="en-US" dirty="0" smtClean="0"/>
              <a:t>D-Smart </a:t>
            </a:r>
            <a:r>
              <a:rPr lang="en-US" dirty="0"/>
              <a:t>Sequence Diagrams</a:t>
            </a:r>
          </a:p>
        </p:txBody>
      </p:sp>
    </p:spTree>
    <p:extLst>
      <p:ext uri="{BB962C8B-B14F-4D97-AF65-F5344CB8AC3E}">
        <p14:creationId xmlns:p14="http://schemas.microsoft.com/office/powerpoint/2010/main" val="34699473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80046"/>
          </a:xfrm>
        </p:spPr>
        <p:txBody>
          <a:bodyPr>
            <a:normAutofit fontScale="90000"/>
          </a:bodyPr>
          <a:lstStyle/>
          <a:p>
            <a:r>
              <a:rPr lang="en-US" dirty="0" smtClean="0"/>
              <a:t>Hyperband </a:t>
            </a:r>
            <a:r>
              <a:rPr lang="en-US" sz="2800" dirty="0" smtClean="0"/>
              <a:t>(1)</a:t>
            </a:r>
            <a:endParaRPr lang="en-US" dirty="0"/>
          </a:p>
        </p:txBody>
      </p:sp>
      <p:sp>
        <p:nvSpPr>
          <p:cNvPr id="6" name="Content Placeholder 5"/>
          <p:cNvSpPr>
            <a:spLocks noGrp="1"/>
          </p:cNvSpPr>
          <p:nvPr>
            <p:ph idx="1"/>
          </p:nvPr>
        </p:nvSpPr>
        <p:spPr>
          <a:xfrm>
            <a:off x="764276" y="1405720"/>
            <a:ext cx="9285578" cy="4842680"/>
          </a:xfrm>
        </p:spPr>
        <p:txBody>
          <a:bodyPr/>
          <a:lstStyle/>
          <a:p>
            <a:r>
              <a:rPr lang="en-US" dirty="0" smtClean="0"/>
              <a:t>Based on Successive Halving, it consists of two loops:</a:t>
            </a:r>
          </a:p>
          <a:p>
            <a:pPr lvl="1">
              <a:buFont typeface="Wingdings" panose="05000000000000000000" pitchFamily="2" charset="2"/>
              <a:buChar char="§"/>
            </a:pPr>
            <a:r>
              <a:rPr lang="en-US" dirty="0"/>
              <a:t>the inner loop invokes SuccessiveHalving for fixed values of n and </a:t>
            </a:r>
            <a:r>
              <a:rPr lang="en-US" dirty="0" smtClean="0"/>
              <a:t>r</a:t>
            </a:r>
          </a:p>
          <a:p>
            <a:pPr lvl="1">
              <a:buFont typeface="Wingdings" panose="05000000000000000000" pitchFamily="2" charset="2"/>
              <a:buChar char="§"/>
            </a:pPr>
            <a:r>
              <a:rPr lang="en-US" dirty="0"/>
              <a:t>the outer loop iterates over different values of n and </a:t>
            </a:r>
            <a:r>
              <a:rPr lang="en-US" dirty="0" smtClean="0"/>
              <a:t>r</a:t>
            </a:r>
          </a:p>
          <a:p>
            <a:r>
              <a:rPr lang="en-US" dirty="0"/>
              <a:t>Hyperband </a:t>
            </a:r>
            <a:r>
              <a:rPr lang="en-US" dirty="0" smtClean="0"/>
              <a:t>Input:</a:t>
            </a:r>
          </a:p>
          <a:p>
            <a:pPr lvl="1">
              <a:buFont typeface="Wingdings" panose="05000000000000000000" pitchFamily="2" charset="2"/>
              <a:buChar char="§"/>
            </a:pPr>
            <a:r>
              <a:rPr lang="en-US" sz="2800" b="1" dirty="0"/>
              <a:t>R</a:t>
            </a:r>
            <a:r>
              <a:rPr lang="en-US" dirty="0"/>
              <a:t>, the maximum amount of resource that can be allocated to a single </a:t>
            </a:r>
            <a:r>
              <a:rPr lang="en-US" dirty="0" smtClean="0"/>
              <a:t>configuration</a:t>
            </a:r>
          </a:p>
          <a:p>
            <a:pPr lvl="1">
              <a:buFont typeface="Wingdings" panose="05000000000000000000" pitchFamily="2" charset="2"/>
              <a:buChar char="§"/>
            </a:pPr>
            <a:r>
              <a:rPr lang="en-US" sz="2800" b="1" dirty="0"/>
              <a:t>η</a:t>
            </a:r>
            <a:r>
              <a:rPr lang="en-US" dirty="0"/>
              <a:t>, an input that controls the proportion of configurations discarded in each round of   SuccessiveHalving</a:t>
            </a:r>
          </a:p>
          <a:p>
            <a:pPr lvl="1"/>
            <a:endParaRPr lang="en-US" dirty="0"/>
          </a:p>
          <a:p>
            <a:pPr lvl="1"/>
            <a:endParaRPr lang="en-US" dirty="0"/>
          </a:p>
        </p:txBody>
      </p:sp>
    </p:spTree>
    <p:extLst>
      <p:ext uri="{BB962C8B-B14F-4D97-AF65-F5344CB8AC3E}">
        <p14:creationId xmlns:p14="http://schemas.microsoft.com/office/powerpoint/2010/main" val="126579210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80046"/>
          </a:xfrm>
        </p:spPr>
        <p:txBody>
          <a:bodyPr>
            <a:normAutofit fontScale="90000"/>
          </a:bodyPr>
          <a:lstStyle/>
          <a:p>
            <a:r>
              <a:rPr lang="en-US" dirty="0" smtClean="0"/>
              <a:t>Hyperband </a:t>
            </a:r>
            <a:r>
              <a:rPr lang="en-US" sz="2400" dirty="0" smtClean="0"/>
              <a:t>(2)</a:t>
            </a:r>
            <a:endParaRPr lang="en-US" dirty="0"/>
          </a:p>
        </p:txBody>
      </p:sp>
      <p:sp>
        <p:nvSpPr>
          <p:cNvPr id="4" name="Rounded Rectangle 3"/>
          <p:cNvSpPr/>
          <p:nvPr/>
        </p:nvSpPr>
        <p:spPr>
          <a:xfrm>
            <a:off x="646111" y="1883391"/>
            <a:ext cx="3093376" cy="40806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Bucket 1</a:t>
            </a:r>
          </a:p>
          <a:p>
            <a:pPr algn="ctr"/>
            <a:r>
              <a:rPr lang="en-US" b="1" dirty="0" smtClean="0"/>
              <a:t>(Successive Halving)</a:t>
            </a:r>
          </a:p>
          <a:p>
            <a:pPr algn="ctr"/>
            <a:r>
              <a:rPr lang="en-US" b="1" dirty="0" smtClean="0"/>
              <a:t>n = 81</a:t>
            </a:r>
            <a:endParaRPr lang="en-US" b="1" dirty="0"/>
          </a:p>
        </p:txBody>
      </p:sp>
      <p:sp>
        <p:nvSpPr>
          <p:cNvPr id="5" name="Rounded Rectangle 4"/>
          <p:cNvSpPr/>
          <p:nvPr/>
        </p:nvSpPr>
        <p:spPr>
          <a:xfrm>
            <a:off x="4150996" y="1883388"/>
            <a:ext cx="3093376" cy="40806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Bucket 2</a:t>
            </a:r>
            <a:endParaRPr lang="en-US" b="1" dirty="0"/>
          </a:p>
          <a:p>
            <a:pPr algn="ctr"/>
            <a:r>
              <a:rPr lang="en-US" dirty="0" smtClean="0"/>
              <a:t>Successive Halving</a:t>
            </a:r>
          </a:p>
          <a:p>
            <a:pPr algn="ctr"/>
            <a:r>
              <a:rPr lang="en-US" b="1" dirty="0"/>
              <a:t>n = </a:t>
            </a:r>
            <a:r>
              <a:rPr lang="en-US" b="1" dirty="0" smtClean="0"/>
              <a:t>27</a:t>
            </a:r>
            <a:endParaRPr lang="en-US" dirty="0"/>
          </a:p>
        </p:txBody>
      </p:sp>
      <p:sp>
        <p:nvSpPr>
          <p:cNvPr id="6" name="Rounded Rectangle 5"/>
          <p:cNvSpPr/>
          <p:nvPr/>
        </p:nvSpPr>
        <p:spPr>
          <a:xfrm>
            <a:off x="8181950" y="1883390"/>
            <a:ext cx="3093376" cy="40806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Bucket </a:t>
            </a:r>
            <a:r>
              <a:rPr lang="en-US" sz="2400" b="1" dirty="0" smtClean="0"/>
              <a:t>S </a:t>
            </a:r>
            <a:r>
              <a:rPr lang="en-US" b="1" dirty="0" smtClean="0"/>
              <a:t>max</a:t>
            </a:r>
          </a:p>
          <a:p>
            <a:pPr algn="ctr"/>
            <a:r>
              <a:rPr lang="en-US" dirty="0"/>
              <a:t>Successive Halving</a:t>
            </a:r>
          </a:p>
          <a:p>
            <a:pPr algn="ctr"/>
            <a:endParaRPr lang="en-US" b="1" dirty="0"/>
          </a:p>
        </p:txBody>
      </p:sp>
      <p:sp>
        <p:nvSpPr>
          <p:cNvPr id="7" name="TextBox 6"/>
          <p:cNvSpPr txBox="1"/>
          <p:nvPr/>
        </p:nvSpPr>
        <p:spPr>
          <a:xfrm>
            <a:off x="7335042" y="3692897"/>
            <a:ext cx="665567" cy="461665"/>
          </a:xfrm>
          <a:prstGeom prst="rect">
            <a:avLst/>
          </a:prstGeom>
          <a:noFill/>
        </p:spPr>
        <p:txBody>
          <a:bodyPr wrap="none" rtlCol="0">
            <a:spAutoFit/>
          </a:bodyPr>
          <a:lstStyle/>
          <a:p>
            <a:r>
              <a:rPr lang="en-US" sz="2400" b="1" dirty="0" smtClean="0"/>
              <a:t>…..</a:t>
            </a:r>
            <a:endParaRPr lang="en-US" sz="2400" b="1" dirty="0"/>
          </a:p>
        </p:txBody>
      </p:sp>
    </p:spTree>
    <p:extLst>
      <p:ext uri="{BB962C8B-B14F-4D97-AF65-F5344CB8AC3E}">
        <p14:creationId xmlns:p14="http://schemas.microsoft.com/office/powerpoint/2010/main" val="29239417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4812342" y="991952"/>
            <a:ext cx="2308010" cy="57216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graphicFrame>
        <p:nvGraphicFramePr>
          <p:cNvPr id="9" name="Table 8"/>
          <p:cNvGraphicFramePr>
            <a:graphicFrameLocks noGrp="1"/>
          </p:cNvGraphicFramePr>
          <p:nvPr>
            <p:extLst>
              <p:ext uri="{D42A27DB-BD31-4B8C-83A1-F6EECF244321}">
                <p14:modId xmlns:p14="http://schemas.microsoft.com/office/powerpoint/2010/main" val="2952706146"/>
              </p:ext>
            </p:extLst>
          </p:nvPr>
        </p:nvGraphicFramePr>
        <p:xfrm>
          <a:off x="192506" y="785988"/>
          <a:ext cx="2767262" cy="5692212"/>
        </p:xfrm>
        <a:graphic>
          <a:graphicData uri="http://schemas.openxmlformats.org/drawingml/2006/table">
            <a:tbl>
              <a:tblPr firstRow="1" bandRow="1">
                <a:tableStyleId>{5C22544A-7EE6-4342-B048-85BDC9FD1C3A}</a:tableStyleId>
              </a:tblPr>
              <a:tblGrid>
                <a:gridCol w="585355">
                  <a:extLst>
                    <a:ext uri="{9D8B030D-6E8A-4147-A177-3AD203B41FA5}">
                      <a16:colId xmlns:a16="http://schemas.microsoft.com/office/drawing/2014/main" val="1396347712"/>
                    </a:ext>
                  </a:extLst>
                </a:gridCol>
                <a:gridCol w="585998">
                  <a:extLst>
                    <a:ext uri="{9D8B030D-6E8A-4147-A177-3AD203B41FA5}">
                      <a16:colId xmlns:a16="http://schemas.microsoft.com/office/drawing/2014/main" val="943253013"/>
                    </a:ext>
                  </a:extLst>
                </a:gridCol>
                <a:gridCol w="585999">
                  <a:extLst>
                    <a:ext uri="{9D8B030D-6E8A-4147-A177-3AD203B41FA5}">
                      <a16:colId xmlns:a16="http://schemas.microsoft.com/office/drawing/2014/main" val="1931461066"/>
                    </a:ext>
                  </a:extLst>
                </a:gridCol>
                <a:gridCol w="1009910">
                  <a:extLst>
                    <a:ext uri="{9D8B030D-6E8A-4147-A177-3AD203B41FA5}">
                      <a16:colId xmlns:a16="http://schemas.microsoft.com/office/drawing/2014/main" val="1862237152"/>
                    </a:ext>
                  </a:extLst>
                </a:gridCol>
              </a:tblGrid>
              <a:tr h="316234">
                <a:tc>
                  <a:txBody>
                    <a:bodyPr/>
                    <a:lstStyle/>
                    <a:p>
                      <a:r>
                        <a:rPr lang="en-US" sz="1100" dirty="0" smtClean="0"/>
                        <a:t>depth</a:t>
                      </a:r>
                      <a:endParaRPr lang="en-US" sz="1100" dirty="0"/>
                    </a:p>
                  </a:txBody>
                  <a:tcPr/>
                </a:tc>
                <a:tc>
                  <a:txBody>
                    <a:bodyPr/>
                    <a:lstStyle/>
                    <a:p>
                      <a:r>
                        <a:rPr lang="en-US" sz="1100" dirty="0" smtClean="0"/>
                        <a:t>Bins</a:t>
                      </a:r>
                      <a:endParaRPr lang="en-US" sz="1100" dirty="0"/>
                    </a:p>
                  </a:txBody>
                  <a:tcPr/>
                </a:tc>
                <a:tc>
                  <a:txBody>
                    <a:bodyPr/>
                    <a:lstStyle/>
                    <a:p>
                      <a:r>
                        <a:rPr lang="en-US" sz="1100" dirty="0" smtClean="0"/>
                        <a:t>Trees</a:t>
                      </a:r>
                      <a:endParaRPr lang="en-US" sz="1100" dirty="0"/>
                    </a:p>
                  </a:txBody>
                  <a:tcPr/>
                </a:tc>
                <a:tc>
                  <a:txBody>
                    <a:bodyPr/>
                    <a:lstStyle/>
                    <a:p>
                      <a:r>
                        <a:rPr lang="en-US" sz="1100" dirty="0" smtClean="0"/>
                        <a:t>impurity</a:t>
                      </a:r>
                      <a:endParaRPr lang="en-US" sz="1100" dirty="0"/>
                    </a:p>
                  </a:txBody>
                  <a:tcPr/>
                </a:tc>
                <a:extLst>
                  <a:ext uri="{0D108BD9-81ED-4DB2-BD59-A6C34878D82A}">
                    <a16:rowId xmlns:a16="http://schemas.microsoft.com/office/drawing/2014/main" val="1247770519"/>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2634226234"/>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1266678788"/>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879056396"/>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20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4001684811"/>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514823359"/>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30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952334250"/>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780366044"/>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3957689641"/>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905207508"/>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20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150783616"/>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23225899"/>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30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343972637"/>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280607072"/>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462792343"/>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836130564"/>
                  </a:ext>
                </a:extLst>
              </a:tr>
              <a:tr h="316234">
                <a:tc>
                  <a:txBody>
                    <a:bodyPr/>
                    <a:lstStyle/>
                    <a:p>
                      <a:r>
                        <a:rPr lang="en-US" sz="1400" dirty="0" smtClean="0"/>
                        <a:t>…</a:t>
                      </a:r>
                      <a:endParaRPr lang="en-US" sz="1400" dirty="0"/>
                    </a:p>
                  </a:txBody>
                  <a:tcPr/>
                </a:tc>
                <a:tc>
                  <a:txBody>
                    <a:bodyPr/>
                    <a:lstStyle/>
                    <a:p>
                      <a:r>
                        <a:rPr lang="en-US" sz="1400" dirty="0" smtClean="0"/>
                        <a:t>…</a:t>
                      </a:r>
                      <a:endParaRPr lang="en-US" sz="1400" dirty="0"/>
                    </a:p>
                  </a:txBody>
                  <a:tcPr/>
                </a:tc>
                <a:tc>
                  <a:txBody>
                    <a:bodyPr/>
                    <a:lstStyle/>
                    <a:p>
                      <a:r>
                        <a:rPr lang="en-US" sz="1400" dirty="0" smtClean="0"/>
                        <a:t>…</a:t>
                      </a:r>
                      <a:endParaRPr lang="en-US" sz="1400" dirty="0"/>
                    </a:p>
                  </a:txBody>
                  <a:tcPr/>
                </a:tc>
                <a:tc>
                  <a:txBody>
                    <a:bodyPr/>
                    <a:lstStyle/>
                    <a:p>
                      <a:r>
                        <a:rPr lang="en-US" sz="1400" dirty="0" smtClean="0"/>
                        <a:t>…</a:t>
                      </a:r>
                      <a:endParaRPr lang="en-US" sz="1400" dirty="0"/>
                    </a:p>
                  </a:txBody>
                  <a:tcPr/>
                </a:tc>
                <a:extLst>
                  <a:ext uri="{0D108BD9-81ED-4DB2-BD59-A6C34878D82A}">
                    <a16:rowId xmlns:a16="http://schemas.microsoft.com/office/drawing/2014/main" val="2856326349"/>
                  </a:ext>
                </a:extLst>
              </a:tr>
              <a:tr h="316234">
                <a:tc>
                  <a:txBody>
                    <a:bodyPr/>
                    <a:lstStyle/>
                    <a:p>
                      <a:r>
                        <a:rPr lang="en-US" sz="1400" dirty="0" smtClean="0"/>
                        <a:t>10</a:t>
                      </a:r>
                      <a:endParaRPr lang="en-US" sz="1400" dirty="0"/>
                    </a:p>
                  </a:txBody>
                  <a:tcPr/>
                </a:tc>
                <a:tc>
                  <a:txBody>
                    <a:bodyPr/>
                    <a:lstStyle/>
                    <a:p>
                      <a:r>
                        <a:rPr lang="en-US" sz="1400" dirty="0" smtClean="0"/>
                        <a:t>128</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088092244"/>
                  </a:ext>
                </a:extLst>
              </a:tr>
            </a:tbl>
          </a:graphicData>
        </a:graphic>
      </p:graphicFrame>
      <p:sp>
        <p:nvSpPr>
          <p:cNvPr id="10" name="Rounded Rectangle 9"/>
          <p:cNvSpPr/>
          <p:nvPr/>
        </p:nvSpPr>
        <p:spPr>
          <a:xfrm>
            <a:off x="7396526" y="991951"/>
            <a:ext cx="2181163" cy="57216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1" name="Rounded Rectangle 10"/>
          <p:cNvSpPr/>
          <p:nvPr/>
        </p:nvSpPr>
        <p:spPr>
          <a:xfrm>
            <a:off x="9853863" y="930397"/>
            <a:ext cx="2198695" cy="57832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cxnSp>
        <p:nvCxnSpPr>
          <p:cNvPr id="13" name="Straight Arrow Connector 12"/>
          <p:cNvCxnSpPr/>
          <p:nvPr/>
        </p:nvCxnSpPr>
        <p:spPr>
          <a:xfrm>
            <a:off x="3046197" y="3854275"/>
            <a:ext cx="1744289" cy="12031"/>
          </a:xfrm>
          <a:prstGeom prst="straightConnector1">
            <a:avLst/>
          </a:prstGeom>
          <a:ln w="38100">
            <a:tailEnd type="triangle"/>
          </a:ln>
        </p:spPr>
        <p:style>
          <a:lnRef idx="1">
            <a:schemeClr val="accent3"/>
          </a:lnRef>
          <a:fillRef idx="0">
            <a:schemeClr val="accent3"/>
          </a:fillRef>
          <a:effectRef idx="0">
            <a:schemeClr val="accent3"/>
          </a:effectRef>
          <a:fontRef idx="minor">
            <a:schemeClr val="tx1"/>
          </a:fontRef>
        </p:style>
      </p:cxnSp>
      <p:sp>
        <p:nvSpPr>
          <p:cNvPr id="14" name="Rectangle 13"/>
          <p:cNvSpPr/>
          <p:nvPr/>
        </p:nvSpPr>
        <p:spPr>
          <a:xfrm>
            <a:off x="5009834" y="1154896"/>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7" name="TextBox 16"/>
          <p:cNvSpPr txBox="1"/>
          <p:nvPr/>
        </p:nvSpPr>
        <p:spPr>
          <a:xfrm>
            <a:off x="4990076" y="622620"/>
            <a:ext cx="1959191" cy="307777"/>
          </a:xfrm>
          <a:prstGeom prst="rect">
            <a:avLst/>
          </a:prstGeom>
          <a:noFill/>
        </p:spPr>
        <p:txBody>
          <a:bodyPr wrap="none" rtlCol="0">
            <a:spAutoFit/>
          </a:bodyPr>
          <a:lstStyle/>
          <a:p>
            <a:r>
              <a:rPr lang="en-US" sz="1400" dirty="0" smtClean="0"/>
              <a:t>Hyperparameters:</a:t>
            </a:r>
            <a:r>
              <a:rPr lang="en-US" sz="1400" b="1" dirty="0" smtClean="0"/>
              <a:t>81</a:t>
            </a:r>
          </a:p>
        </p:txBody>
      </p:sp>
      <p:sp>
        <p:nvSpPr>
          <p:cNvPr id="18" name="TextBox 17"/>
          <p:cNvSpPr txBox="1"/>
          <p:nvPr/>
        </p:nvSpPr>
        <p:spPr>
          <a:xfrm>
            <a:off x="5175260" y="300630"/>
            <a:ext cx="1539204" cy="369332"/>
          </a:xfrm>
          <a:prstGeom prst="rect">
            <a:avLst/>
          </a:prstGeom>
          <a:noFill/>
        </p:spPr>
        <p:txBody>
          <a:bodyPr wrap="none" rtlCol="0">
            <a:spAutoFit/>
          </a:bodyPr>
          <a:lstStyle/>
          <a:p>
            <a:r>
              <a:rPr lang="en-US" b="1" dirty="0" smtClean="0"/>
              <a:t>Session One</a:t>
            </a:r>
            <a:endParaRPr lang="en-US" b="1" dirty="0"/>
          </a:p>
        </p:txBody>
      </p:sp>
      <p:sp>
        <p:nvSpPr>
          <p:cNvPr id="19" name="TextBox 18"/>
          <p:cNvSpPr txBox="1"/>
          <p:nvPr/>
        </p:nvSpPr>
        <p:spPr>
          <a:xfrm>
            <a:off x="7650439" y="312396"/>
            <a:ext cx="1487908" cy="369332"/>
          </a:xfrm>
          <a:prstGeom prst="rect">
            <a:avLst/>
          </a:prstGeom>
          <a:noFill/>
        </p:spPr>
        <p:txBody>
          <a:bodyPr wrap="none" rtlCol="0">
            <a:spAutoFit/>
          </a:bodyPr>
          <a:lstStyle/>
          <a:p>
            <a:r>
              <a:rPr lang="en-US" b="1" dirty="0" smtClean="0"/>
              <a:t>Session Two</a:t>
            </a:r>
            <a:endParaRPr lang="en-US" b="1" dirty="0"/>
          </a:p>
        </p:txBody>
      </p:sp>
      <p:sp>
        <p:nvSpPr>
          <p:cNvPr id="20" name="TextBox 19"/>
          <p:cNvSpPr txBox="1"/>
          <p:nvPr/>
        </p:nvSpPr>
        <p:spPr>
          <a:xfrm>
            <a:off x="10074322" y="277352"/>
            <a:ext cx="1662635" cy="369332"/>
          </a:xfrm>
          <a:prstGeom prst="rect">
            <a:avLst/>
          </a:prstGeom>
          <a:noFill/>
        </p:spPr>
        <p:txBody>
          <a:bodyPr wrap="none" rtlCol="0">
            <a:spAutoFit/>
          </a:bodyPr>
          <a:lstStyle/>
          <a:p>
            <a:r>
              <a:rPr lang="en-US" b="1" dirty="0" smtClean="0"/>
              <a:t>Session Three</a:t>
            </a:r>
            <a:endParaRPr lang="en-US" b="1" dirty="0"/>
          </a:p>
        </p:txBody>
      </p:sp>
      <p:sp>
        <p:nvSpPr>
          <p:cNvPr id="21" name="TextBox 20"/>
          <p:cNvSpPr txBox="1"/>
          <p:nvPr/>
        </p:nvSpPr>
        <p:spPr>
          <a:xfrm>
            <a:off x="4949990" y="1154895"/>
            <a:ext cx="1973617" cy="461665"/>
          </a:xfrm>
          <a:prstGeom prst="rect">
            <a:avLst/>
          </a:prstGeom>
          <a:noFill/>
        </p:spPr>
        <p:txBody>
          <a:bodyPr wrap="none" rtlCol="0">
            <a:spAutoFit/>
          </a:bodyPr>
          <a:lstStyle/>
          <a:p>
            <a:r>
              <a:rPr lang="en-US" sz="1200" dirty="0" smtClean="0"/>
              <a:t>Hyperparameters:</a:t>
            </a:r>
            <a:r>
              <a:rPr lang="en-US" sz="1200" b="1" dirty="0" smtClean="0"/>
              <a:t>81</a:t>
            </a:r>
          </a:p>
          <a:p>
            <a:r>
              <a:rPr lang="en-US" sz="1200" dirty="0" smtClean="0"/>
              <a:t>Data Percentage:</a:t>
            </a:r>
            <a:r>
              <a:rPr lang="en-US" sz="1200" b="1" dirty="0" smtClean="0"/>
              <a:t>1.23</a:t>
            </a:r>
            <a:r>
              <a:rPr lang="en-US" sz="1200" b="1" dirty="0"/>
              <a:t>%</a:t>
            </a:r>
            <a:endParaRPr lang="en-US" sz="1200" b="1" dirty="0" smtClean="0"/>
          </a:p>
        </p:txBody>
      </p:sp>
      <p:sp>
        <p:nvSpPr>
          <p:cNvPr id="27" name="TextBox 26"/>
          <p:cNvSpPr txBox="1"/>
          <p:nvPr/>
        </p:nvSpPr>
        <p:spPr>
          <a:xfrm>
            <a:off x="3008250" y="3089787"/>
            <a:ext cx="1755609" cy="738664"/>
          </a:xfrm>
          <a:prstGeom prst="rect">
            <a:avLst/>
          </a:prstGeom>
          <a:noFill/>
        </p:spPr>
        <p:txBody>
          <a:bodyPr wrap="none" rtlCol="0">
            <a:spAutoFit/>
          </a:bodyPr>
          <a:lstStyle/>
          <a:p>
            <a:pPr algn="ctr"/>
            <a:r>
              <a:rPr lang="en-US" sz="1400" dirty="0" smtClean="0"/>
              <a:t>Randomly Get </a:t>
            </a:r>
            <a:r>
              <a:rPr lang="en-US" sz="1400" b="1" dirty="0" smtClean="0"/>
              <a:t>81</a:t>
            </a:r>
          </a:p>
          <a:p>
            <a:pPr algn="ctr"/>
            <a:r>
              <a:rPr lang="en-US" sz="1400" dirty="0" smtClean="0"/>
              <a:t>Hyperparameters </a:t>
            </a:r>
          </a:p>
          <a:p>
            <a:pPr algn="ctr"/>
            <a:r>
              <a:rPr lang="en-US" sz="1400" dirty="0" smtClean="0"/>
              <a:t>value</a:t>
            </a:r>
          </a:p>
        </p:txBody>
      </p:sp>
      <p:sp>
        <p:nvSpPr>
          <p:cNvPr id="28" name="TextBox 27"/>
          <p:cNvSpPr txBox="1"/>
          <p:nvPr/>
        </p:nvSpPr>
        <p:spPr>
          <a:xfrm>
            <a:off x="264698" y="447433"/>
            <a:ext cx="2590774" cy="307777"/>
          </a:xfrm>
          <a:prstGeom prst="rect">
            <a:avLst/>
          </a:prstGeom>
          <a:noFill/>
        </p:spPr>
        <p:txBody>
          <a:bodyPr wrap="none" rtlCol="0">
            <a:spAutoFit/>
          </a:bodyPr>
          <a:lstStyle/>
          <a:p>
            <a:r>
              <a:rPr lang="en-US" sz="1400" dirty="0" smtClean="0"/>
              <a:t>All Hyperparameters Values</a:t>
            </a:r>
            <a:endParaRPr lang="en-US" sz="1400" b="1" dirty="0" smtClean="0"/>
          </a:p>
        </p:txBody>
      </p:sp>
      <p:sp>
        <p:nvSpPr>
          <p:cNvPr id="42" name="Curved Right Arrow 41"/>
          <p:cNvSpPr/>
          <p:nvPr/>
        </p:nvSpPr>
        <p:spPr>
          <a:xfrm>
            <a:off x="5207892" y="1695635"/>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TextBox 42"/>
          <p:cNvSpPr txBox="1"/>
          <p:nvPr/>
        </p:nvSpPr>
        <p:spPr>
          <a:xfrm>
            <a:off x="5693279" y="1704676"/>
            <a:ext cx="705642" cy="307777"/>
          </a:xfrm>
          <a:prstGeom prst="rect">
            <a:avLst/>
          </a:prstGeom>
          <a:noFill/>
        </p:spPr>
        <p:txBody>
          <a:bodyPr wrap="none" rtlCol="0">
            <a:spAutoFit/>
          </a:bodyPr>
          <a:lstStyle/>
          <a:p>
            <a:r>
              <a:rPr lang="en-US" sz="1400" dirty="0" smtClean="0"/>
              <a:t>81 run</a:t>
            </a:r>
            <a:endParaRPr lang="en-US" sz="1400" b="1" dirty="0" smtClean="0"/>
          </a:p>
        </p:txBody>
      </p:sp>
      <p:sp>
        <p:nvSpPr>
          <p:cNvPr id="44" name="TextBox 43"/>
          <p:cNvSpPr txBox="1"/>
          <p:nvPr/>
        </p:nvSpPr>
        <p:spPr>
          <a:xfrm>
            <a:off x="5875369" y="2140382"/>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45" name="Rectangle 44"/>
          <p:cNvSpPr/>
          <p:nvPr/>
        </p:nvSpPr>
        <p:spPr>
          <a:xfrm>
            <a:off x="5014216" y="2462574"/>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6" name="TextBox 45"/>
          <p:cNvSpPr txBox="1"/>
          <p:nvPr/>
        </p:nvSpPr>
        <p:spPr>
          <a:xfrm>
            <a:off x="4954372" y="2462573"/>
            <a:ext cx="1874231" cy="461665"/>
          </a:xfrm>
          <a:prstGeom prst="rect">
            <a:avLst/>
          </a:prstGeom>
          <a:noFill/>
        </p:spPr>
        <p:txBody>
          <a:bodyPr wrap="none" rtlCol="0">
            <a:spAutoFit/>
          </a:bodyPr>
          <a:lstStyle/>
          <a:p>
            <a:r>
              <a:rPr lang="en-US" sz="1200" dirty="0" smtClean="0"/>
              <a:t>Hyperparameters:</a:t>
            </a:r>
            <a:r>
              <a:rPr lang="en-US" sz="1200" b="1" dirty="0" smtClean="0"/>
              <a:t>27</a:t>
            </a:r>
          </a:p>
          <a:p>
            <a:r>
              <a:rPr lang="en-US" sz="1200" dirty="0"/>
              <a:t>Data Percentage:</a:t>
            </a:r>
            <a:r>
              <a:rPr lang="en-US" sz="1200" b="1" dirty="0"/>
              <a:t>3.7%</a:t>
            </a:r>
            <a:endParaRPr lang="en-US" sz="1200" b="1" dirty="0" smtClean="0"/>
          </a:p>
        </p:txBody>
      </p:sp>
      <p:sp>
        <p:nvSpPr>
          <p:cNvPr id="47" name="Curved Right Arrow 46"/>
          <p:cNvSpPr/>
          <p:nvPr/>
        </p:nvSpPr>
        <p:spPr>
          <a:xfrm>
            <a:off x="5212274" y="3003313"/>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TextBox 47"/>
          <p:cNvSpPr txBox="1"/>
          <p:nvPr/>
        </p:nvSpPr>
        <p:spPr>
          <a:xfrm>
            <a:off x="5697661" y="3012354"/>
            <a:ext cx="705642" cy="307777"/>
          </a:xfrm>
          <a:prstGeom prst="rect">
            <a:avLst/>
          </a:prstGeom>
          <a:noFill/>
        </p:spPr>
        <p:txBody>
          <a:bodyPr wrap="none" rtlCol="0">
            <a:spAutoFit/>
          </a:bodyPr>
          <a:lstStyle/>
          <a:p>
            <a:r>
              <a:rPr lang="en-US" sz="1400" dirty="0" smtClean="0"/>
              <a:t>27 run</a:t>
            </a:r>
            <a:endParaRPr lang="en-US" sz="1400" b="1" dirty="0" smtClean="0"/>
          </a:p>
        </p:txBody>
      </p:sp>
      <p:sp>
        <p:nvSpPr>
          <p:cNvPr id="49" name="Rectangle 48"/>
          <p:cNvSpPr/>
          <p:nvPr/>
        </p:nvSpPr>
        <p:spPr>
          <a:xfrm>
            <a:off x="5002498" y="3770251"/>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0" name="TextBox 49"/>
          <p:cNvSpPr txBox="1"/>
          <p:nvPr/>
        </p:nvSpPr>
        <p:spPr>
          <a:xfrm>
            <a:off x="4942654" y="3770250"/>
            <a:ext cx="2064989" cy="461665"/>
          </a:xfrm>
          <a:prstGeom prst="rect">
            <a:avLst/>
          </a:prstGeom>
          <a:noFill/>
        </p:spPr>
        <p:txBody>
          <a:bodyPr wrap="none" rtlCol="0">
            <a:spAutoFit/>
          </a:bodyPr>
          <a:lstStyle/>
          <a:p>
            <a:r>
              <a:rPr lang="en-US" sz="1200" dirty="0" smtClean="0"/>
              <a:t>Hyperparameters:</a:t>
            </a:r>
            <a:r>
              <a:rPr lang="en-US" sz="1200" b="1" dirty="0"/>
              <a:t>9</a:t>
            </a:r>
            <a:endParaRPr lang="en-US" sz="1200" b="1" dirty="0" smtClean="0"/>
          </a:p>
          <a:p>
            <a:r>
              <a:rPr lang="en-US" sz="1200" dirty="0"/>
              <a:t>Data Percentage:</a:t>
            </a:r>
            <a:r>
              <a:rPr lang="en-US" sz="1200" b="1" dirty="0"/>
              <a:t>11.11%</a:t>
            </a:r>
            <a:endParaRPr lang="en-US" sz="1200" b="1" dirty="0" smtClean="0"/>
          </a:p>
        </p:txBody>
      </p:sp>
      <p:sp>
        <p:nvSpPr>
          <p:cNvPr id="51" name="Curved Right Arrow 50"/>
          <p:cNvSpPr/>
          <p:nvPr/>
        </p:nvSpPr>
        <p:spPr>
          <a:xfrm>
            <a:off x="5200556" y="4310990"/>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TextBox 51"/>
          <p:cNvSpPr txBox="1"/>
          <p:nvPr/>
        </p:nvSpPr>
        <p:spPr>
          <a:xfrm>
            <a:off x="5685943" y="4320031"/>
            <a:ext cx="606256" cy="307777"/>
          </a:xfrm>
          <a:prstGeom prst="rect">
            <a:avLst/>
          </a:prstGeom>
          <a:noFill/>
        </p:spPr>
        <p:txBody>
          <a:bodyPr wrap="none" rtlCol="0">
            <a:spAutoFit/>
          </a:bodyPr>
          <a:lstStyle/>
          <a:p>
            <a:r>
              <a:rPr lang="en-US" sz="1400" dirty="0" smtClean="0"/>
              <a:t>9 run</a:t>
            </a:r>
            <a:endParaRPr lang="en-US" sz="1400" b="1" dirty="0" smtClean="0"/>
          </a:p>
        </p:txBody>
      </p:sp>
      <p:sp>
        <p:nvSpPr>
          <p:cNvPr id="54" name="Rectangle 53"/>
          <p:cNvSpPr/>
          <p:nvPr/>
        </p:nvSpPr>
        <p:spPr>
          <a:xfrm>
            <a:off x="5015282" y="5065800"/>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5" name="TextBox 54"/>
          <p:cNvSpPr txBox="1"/>
          <p:nvPr/>
        </p:nvSpPr>
        <p:spPr>
          <a:xfrm>
            <a:off x="4943406" y="5065799"/>
            <a:ext cx="2064989" cy="461665"/>
          </a:xfrm>
          <a:prstGeom prst="rect">
            <a:avLst/>
          </a:prstGeom>
          <a:noFill/>
        </p:spPr>
        <p:txBody>
          <a:bodyPr wrap="none" rtlCol="0">
            <a:spAutoFit/>
          </a:bodyPr>
          <a:lstStyle/>
          <a:p>
            <a:r>
              <a:rPr lang="en-US" sz="1200" dirty="0" smtClean="0"/>
              <a:t>Hyperparameters:</a:t>
            </a:r>
            <a:r>
              <a:rPr lang="en-US" sz="1200" b="1" dirty="0"/>
              <a:t>3</a:t>
            </a:r>
            <a:endParaRPr lang="en-US" sz="1200" b="1" dirty="0" smtClean="0"/>
          </a:p>
          <a:p>
            <a:r>
              <a:rPr lang="en-US" sz="1200" dirty="0" smtClean="0"/>
              <a:t>Data Percentage:</a:t>
            </a:r>
            <a:r>
              <a:rPr lang="en-US" sz="1200" b="1" dirty="0"/>
              <a:t>33.33</a:t>
            </a:r>
            <a:r>
              <a:rPr lang="en-US" sz="1200" b="1" dirty="0" smtClean="0"/>
              <a:t>%</a:t>
            </a:r>
          </a:p>
        </p:txBody>
      </p:sp>
      <p:sp>
        <p:nvSpPr>
          <p:cNvPr id="56" name="Curved Right Arrow 55"/>
          <p:cNvSpPr/>
          <p:nvPr/>
        </p:nvSpPr>
        <p:spPr>
          <a:xfrm>
            <a:off x="5213340" y="5606539"/>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TextBox 56"/>
          <p:cNvSpPr txBox="1"/>
          <p:nvPr/>
        </p:nvSpPr>
        <p:spPr>
          <a:xfrm>
            <a:off x="5698727" y="5615580"/>
            <a:ext cx="606256" cy="307777"/>
          </a:xfrm>
          <a:prstGeom prst="rect">
            <a:avLst/>
          </a:prstGeom>
          <a:noFill/>
        </p:spPr>
        <p:txBody>
          <a:bodyPr wrap="none" rtlCol="0">
            <a:spAutoFit/>
          </a:bodyPr>
          <a:lstStyle/>
          <a:p>
            <a:r>
              <a:rPr lang="en-US" sz="1400" dirty="0"/>
              <a:t>3</a:t>
            </a:r>
            <a:r>
              <a:rPr lang="en-US" sz="1400" dirty="0" smtClean="0"/>
              <a:t> run</a:t>
            </a:r>
            <a:endParaRPr lang="en-US" sz="1400" b="1" dirty="0" smtClean="0"/>
          </a:p>
        </p:txBody>
      </p:sp>
      <p:cxnSp>
        <p:nvCxnSpPr>
          <p:cNvPr id="60" name="Straight Arrow Connector 59"/>
          <p:cNvCxnSpPr/>
          <p:nvPr/>
        </p:nvCxnSpPr>
        <p:spPr>
          <a:xfrm>
            <a:off x="5930548" y="2143624"/>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1" name="Straight Arrow Connector 60"/>
          <p:cNvCxnSpPr/>
          <p:nvPr/>
        </p:nvCxnSpPr>
        <p:spPr>
          <a:xfrm>
            <a:off x="5913485" y="3451301"/>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2" name="Straight Arrow Connector 61"/>
          <p:cNvCxnSpPr/>
          <p:nvPr/>
        </p:nvCxnSpPr>
        <p:spPr>
          <a:xfrm>
            <a:off x="5913485" y="4746850"/>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3" name="Straight Arrow Connector 62"/>
          <p:cNvCxnSpPr/>
          <p:nvPr/>
        </p:nvCxnSpPr>
        <p:spPr>
          <a:xfrm>
            <a:off x="5927799" y="6078085"/>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64" name="TextBox 63"/>
          <p:cNvSpPr txBox="1"/>
          <p:nvPr/>
        </p:nvSpPr>
        <p:spPr>
          <a:xfrm>
            <a:off x="7507511" y="614673"/>
            <a:ext cx="1959191" cy="307777"/>
          </a:xfrm>
          <a:prstGeom prst="rect">
            <a:avLst/>
          </a:prstGeom>
          <a:noFill/>
        </p:spPr>
        <p:txBody>
          <a:bodyPr wrap="none" rtlCol="0">
            <a:spAutoFit/>
          </a:bodyPr>
          <a:lstStyle/>
          <a:p>
            <a:r>
              <a:rPr lang="en-US" sz="1400" dirty="0" smtClean="0"/>
              <a:t>Hyperparameters:</a:t>
            </a:r>
            <a:r>
              <a:rPr lang="en-US" sz="1400" b="1" dirty="0" smtClean="0"/>
              <a:t>27</a:t>
            </a:r>
          </a:p>
        </p:txBody>
      </p:sp>
      <p:sp>
        <p:nvSpPr>
          <p:cNvPr id="65" name="TextBox 64"/>
          <p:cNvSpPr txBox="1"/>
          <p:nvPr/>
        </p:nvSpPr>
        <p:spPr>
          <a:xfrm>
            <a:off x="9926043" y="581147"/>
            <a:ext cx="1856598" cy="307777"/>
          </a:xfrm>
          <a:prstGeom prst="rect">
            <a:avLst/>
          </a:prstGeom>
          <a:noFill/>
        </p:spPr>
        <p:txBody>
          <a:bodyPr wrap="none" rtlCol="0">
            <a:spAutoFit/>
          </a:bodyPr>
          <a:lstStyle/>
          <a:p>
            <a:r>
              <a:rPr lang="en-US" sz="1400" dirty="0" smtClean="0"/>
              <a:t>Hyperparameters:9</a:t>
            </a:r>
            <a:endParaRPr lang="en-US" sz="1400" b="1" dirty="0" smtClean="0"/>
          </a:p>
        </p:txBody>
      </p:sp>
      <p:sp>
        <p:nvSpPr>
          <p:cNvPr id="66" name="TextBox 65"/>
          <p:cNvSpPr txBox="1"/>
          <p:nvPr/>
        </p:nvSpPr>
        <p:spPr>
          <a:xfrm>
            <a:off x="5875369" y="3459119"/>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67" name="TextBox 66"/>
          <p:cNvSpPr txBox="1"/>
          <p:nvPr/>
        </p:nvSpPr>
        <p:spPr>
          <a:xfrm>
            <a:off x="5875369" y="4752147"/>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68" name="TextBox 67"/>
          <p:cNvSpPr txBox="1"/>
          <p:nvPr/>
        </p:nvSpPr>
        <p:spPr>
          <a:xfrm>
            <a:off x="5374032" y="6370216"/>
            <a:ext cx="1141659" cy="307777"/>
          </a:xfrm>
          <a:prstGeom prst="rect">
            <a:avLst/>
          </a:prstGeom>
          <a:noFill/>
        </p:spPr>
        <p:txBody>
          <a:bodyPr wrap="none" rtlCol="0">
            <a:spAutoFit/>
          </a:bodyPr>
          <a:lstStyle/>
          <a:p>
            <a:r>
              <a:rPr lang="en-US" sz="1400" b="1" dirty="0" smtClean="0"/>
              <a:t>Best Model</a:t>
            </a:r>
          </a:p>
        </p:txBody>
      </p:sp>
    </p:spTree>
    <p:extLst>
      <p:ext uri="{BB962C8B-B14F-4D97-AF65-F5344CB8AC3E}">
        <p14:creationId xmlns:p14="http://schemas.microsoft.com/office/powerpoint/2010/main" val="25343656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82316"/>
          </a:xfrm>
        </p:spPr>
        <p:txBody>
          <a:bodyPr/>
          <a:lstStyle/>
          <a:p>
            <a:r>
              <a:rPr lang="en-US" dirty="0" smtClean="0"/>
              <a:t>Agenda</a:t>
            </a:r>
            <a:endParaRPr lang="en-US" dirty="0"/>
          </a:p>
        </p:txBody>
      </p:sp>
      <p:sp>
        <p:nvSpPr>
          <p:cNvPr id="3" name="Content Placeholder 2"/>
          <p:cNvSpPr>
            <a:spLocks noGrp="1"/>
          </p:cNvSpPr>
          <p:nvPr>
            <p:ph idx="1"/>
          </p:nvPr>
        </p:nvSpPr>
        <p:spPr>
          <a:xfrm>
            <a:off x="646111" y="1531918"/>
            <a:ext cx="9721047" cy="2256311"/>
          </a:xfrm>
        </p:spPr>
        <p:txBody>
          <a:bodyPr>
            <a:normAutofit/>
          </a:bodyPr>
          <a:lstStyle/>
          <a:p>
            <a:pPr marL="457200" indent="-457200">
              <a:buFont typeface="+mj-lt"/>
              <a:buAutoNum type="arabicParenR"/>
            </a:pPr>
            <a:r>
              <a:rPr lang="en-US" sz="2400" dirty="0"/>
              <a:t>Introduction to Spark </a:t>
            </a:r>
            <a:r>
              <a:rPr lang="en-US" sz="2400" dirty="0" smtClean="0"/>
              <a:t>Model Selection</a:t>
            </a:r>
          </a:p>
          <a:p>
            <a:pPr marL="457200" indent="-457200">
              <a:buFont typeface="+mj-lt"/>
              <a:buAutoNum type="arabicParenR"/>
            </a:pPr>
            <a:r>
              <a:rPr lang="en-US" sz="2400" dirty="0" smtClean="0"/>
              <a:t>Hyperband </a:t>
            </a:r>
            <a:r>
              <a:rPr lang="en-US" sz="2400" dirty="0"/>
              <a:t>on </a:t>
            </a:r>
            <a:r>
              <a:rPr lang="en-US" sz="2400" dirty="0" smtClean="0"/>
              <a:t>Spark</a:t>
            </a:r>
          </a:p>
          <a:p>
            <a:pPr marL="457200" indent="-457200">
              <a:buFont typeface="+mj-lt"/>
              <a:buAutoNum type="arabicParenR"/>
            </a:pPr>
            <a:r>
              <a:rPr lang="en-US" sz="2400" dirty="0" smtClean="0"/>
              <a:t>Example: Hyperband </a:t>
            </a:r>
            <a:r>
              <a:rPr lang="en-US" sz="2400" dirty="0"/>
              <a:t>Vs Grid Search</a:t>
            </a:r>
          </a:p>
        </p:txBody>
      </p:sp>
    </p:spTree>
    <p:extLst>
      <p:ext uri="{BB962C8B-B14F-4D97-AF65-F5344CB8AC3E}">
        <p14:creationId xmlns:p14="http://schemas.microsoft.com/office/powerpoint/2010/main" val="19526290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219009" y="742236"/>
            <a:ext cx="2308010" cy="58901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graphicFrame>
        <p:nvGraphicFramePr>
          <p:cNvPr id="9" name="Table 8"/>
          <p:cNvGraphicFramePr>
            <a:graphicFrameLocks noGrp="1"/>
          </p:cNvGraphicFramePr>
          <p:nvPr>
            <p:extLst>
              <p:ext uri="{D42A27DB-BD31-4B8C-83A1-F6EECF244321}">
                <p14:modId xmlns:p14="http://schemas.microsoft.com/office/powerpoint/2010/main" val="4124607535"/>
              </p:ext>
            </p:extLst>
          </p:nvPr>
        </p:nvGraphicFramePr>
        <p:xfrm>
          <a:off x="2747086" y="946780"/>
          <a:ext cx="2767262" cy="5692212"/>
        </p:xfrm>
        <a:graphic>
          <a:graphicData uri="http://schemas.openxmlformats.org/drawingml/2006/table">
            <a:tbl>
              <a:tblPr firstRow="1" bandRow="1">
                <a:tableStyleId>{5C22544A-7EE6-4342-B048-85BDC9FD1C3A}</a:tableStyleId>
              </a:tblPr>
              <a:tblGrid>
                <a:gridCol w="585355">
                  <a:extLst>
                    <a:ext uri="{9D8B030D-6E8A-4147-A177-3AD203B41FA5}">
                      <a16:colId xmlns:a16="http://schemas.microsoft.com/office/drawing/2014/main" val="1396347712"/>
                    </a:ext>
                  </a:extLst>
                </a:gridCol>
                <a:gridCol w="585998">
                  <a:extLst>
                    <a:ext uri="{9D8B030D-6E8A-4147-A177-3AD203B41FA5}">
                      <a16:colId xmlns:a16="http://schemas.microsoft.com/office/drawing/2014/main" val="943253013"/>
                    </a:ext>
                  </a:extLst>
                </a:gridCol>
                <a:gridCol w="585999">
                  <a:extLst>
                    <a:ext uri="{9D8B030D-6E8A-4147-A177-3AD203B41FA5}">
                      <a16:colId xmlns:a16="http://schemas.microsoft.com/office/drawing/2014/main" val="1931461066"/>
                    </a:ext>
                  </a:extLst>
                </a:gridCol>
                <a:gridCol w="1009910">
                  <a:extLst>
                    <a:ext uri="{9D8B030D-6E8A-4147-A177-3AD203B41FA5}">
                      <a16:colId xmlns:a16="http://schemas.microsoft.com/office/drawing/2014/main" val="1862237152"/>
                    </a:ext>
                  </a:extLst>
                </a:gridCol>
              </a:tblGrid>
              <a:tr h="316234">
                <a:tc>
                  <a:txBody>
                    <a:bodyPr/>
                    <a:lstStyle/>
                    <a:p>
                      <a:r>
                        <a:rPr lang="en-US" sz="1100" dirty="0" smtClean="0"/>
                        <a:t>depth</a:t>
                      </a:r>
                      <a:endParaRPr lang="en-US" sz="1100" dirty="0"/>
                    </a:p>
                  </a:txBody>
                  <a:tcPr/>
                </a:tc>
                <a:tc>
                  <a:txBody>
                    <a:bodyPr/>
                    <a:lstStyle/>
                    <a:p>
                      <a:r>
                        <a:rPr lang="en-US" sz="1100" dirty="0" smtClean="0"/>
                        <a:t>Bins</a:t>
                      </a:r>
                      <a:endParaRPr lang="en-US" sz="1100" dirty="0"/>
                    </a:p>
                  </a:txBody>
                  <a:tcPr/>
                </a:tc>
                <a:tc>
                  <a:txBody>
                    <a:bodyPr/>
                    <a:lstStyle/>
                    <a:p>
                      <a:r>
                        <a:rPr lang="en-US" sz="1100" dirty="0" smtClean="0"/>
                        <a:t>Trees</a:t>
                      </a:r>
                      <a:endParaRPr lang="en-US" sz="1100" dirty="0"/>
                    </a:p>
                  </a:txBody>
                  <a:tcPr/>
                </a:tc>
                <a:tc>
                  <a:txBody>
                    <a:bodyPr/>
                    <a:lstStyle/>
                    <a:p>
                      <a:r>
                        <a:rPr lang="en-US" sz="1100" dirty="0" smtClean="0"/>
                        <a:t>impurity</a:t>
                      </a:r>
                      <a:endParaRPr lang="en-US" sz="1100" dirty="0"/>
                    </a:p>
                  </a:txBody>
                  <a:tcPr/>
                </a:tc>
                <a:extLst>
                  <a:ext uri="{0D108BD9-81ED-4DB2-BD59-A6C34878D82A}">
                    <a16:rowId xmlns:a16="http://schemas.microsoft.com/office/drawing/2014/main" val="1247770519"/>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2634226234"/>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1266678788"/>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879056396"/>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20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4001684811"/>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514823359"/>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30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952334250"/>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780366044"/>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3957689641"/>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905207508"/>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20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150783616"/>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23225899"/>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30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343972637"/>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280607072"/>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462792343"/>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836130564"/>
                  </a:ext>
                </a:extLst>
              </a:tr>
              <a:tr h="316234">
                <a:tc>
                  <a:txBody>
                    <a:bodyPr/>
                    <a:lstStyle/>
                    <a:p>
                      <a:r>
                        <a:rPr lang="en-US" sz="1400" dirty="0" smtClean="0"/>
                        <a:t>…</a:t>
                      </a:r>
                      <a:endParaRPr lang="en-US" sz="1400" dirty="0"/>
                    </a:p>
                  </a:txBody>
                  <a:tcPr/>
                </a:tc>
                <a:tc>
                  <a:txBody>
                    <a:bodyPr/>
                    <a:lstStyle/>
                    <a:p>
                      <a:r>
                        <a:rPr lang="en-US" sz="1400" dirty="0" smtClean="0"/>
                        <a:t>…</a:t>
                      </a:r>
                      <a:endParaRPr lang="en-US" sz="1400" dirty="0"/>
                    </a:p>
                  </a:txBody>
                  <a:tcPr/>
                </a:tc>
                <a:tc>
                  <a:txBody>
                    <a:bodyPr/>
                    <a:lstStyle/>
                    <a:p>
                      <a:r>
                        <a:rPr lang="en-US" sz="1400" dirty="0" smtClean="0"/>
                        <a:t>…</a:t>
                      </a:r>
                      <a:endParaRPr lang="en-US" sz="1400" dirty="0"/>
                    </a:p>
                  </a:txBody>
                  <a:tcPr/>
                </a:tc>
                <a:tc>
                  <a:txBody>
                    <a:bodyPr/>
                    <a:lstStyle/>
                    <a:p>
                      <a:r>
                        <a:rPr lang="en-US" sz="1400" dirty="0" smtClean="0"/>
                        <a:t>…</a:t>
                      </a:r>
                      <a:endParaRPr lang="en-US" sz="1400" dirty="0"/>
                    </a:p>
                  </a:txBody>
                  <a:tcPr/>
                </a:tc>
                <a:extLst>
                  <a:ext uri="{0D108BD9-81ED-4DB2-BD59-A6C34878D82A}">
                    <a16:rowId xmlns:a16="http://schemas.microsoft.com/office/drawing/2014/main" val="2856326349"/>
                  </a:ext>
                </a:extLst>
              </a:tr>
              <a:tr h="316234">
                <a:tc>
                  <a:txBody>
                    <a:bodyPr/>
                    <a:lstStyle/>
                    <a:p>
                      <a:r>
                        <a:rPr lang="en-US" sz="1400" dirty="0" smtClean="0"/>
                        <a:t>10</a:t>
                      </a:r>
                      <a:endParaRPr lang="en-US" sz="1400" dirty="0"/>
                    </a:p>
                  </a:txBody>
                  <a:tcPr/>
                </a:tc>
                <a:tc>
                  <a:txBody>
                    <a:bodyPr/>
                    <a:lstStyle/>
                    <a:p>
                      <a:r>
                        <a:rPr lang="en-US" sz="1400" dirty="0" smtClean="0"/>
                        <a:t>128</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088092244"/>
                  </a:ext>
                </a:extLst>
              </a:tr>
            </a:tbl>
          </a:graphicData>
        </a:graphic>
      </p:graphicFrame>
      <p:sp>
        <p:nvSpPr>
          <p:cNvPr id="11" name="Rounded Rectangle 10"/>
          <p:cNvSpPr/>
          <p:nvPr/>
        </p:nvSpPr>
        <p:spPr>
          <a:xfrm>
            <a:off x="9853863" y="930397"/>
            <a:ext cx="2198695" cy="57832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cxnSp>
        <p:nvCxnSpPr>
          <p:cNvPr id="13" name="Straight Arrow Connector 12"/>
          <p:cNvCxnSpPr/>
          <p:nvPr/>
        </p:nvCxnSpPr>
        <p:spPr>
          <a:xfrm>
            <a:off x="5636873" y="3810523"/>
            <a:ext cx="1744289" cy="12031"/>
          </a:xfrm>
          <a:prstGeom prst="straightConnector1">
            <a:avLst/>
          </a:prstGeom>
          <a:ln w="38100">
            <a:tailEnd type="triangle"/>
          </a:ln>
        </p:spPr>
        <p:style>
          <a:lnRef idx="1">
            <a:schemeClr val="accent3"/>
          </a:lnRef>
          <a:fillRef idx="0">
            <a:schemeClr val="accent3"/>
          </a:fillRef>
          <a:effectRef idx="0">
            <a:schemeClr val="accent3"/>
          </a:effectRef>
          <a:fontRef idx="minor">
            <a:schemeClr val="tx1"/>
          </a:fontRef>
        </p:style>
      </p:cxnSp>
      <p:sp>
        <p:nvSpPr>
          <p:cNvPr id="14" name="Rectangle 13"/>
          <p:cNvSpPr/>
          <p:nvPr/>
        </p:nvSpPr>
        <p:spPr>
          <a:xfrm>
            <a:off x="428533" y="893148"/>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7" name="TextBox 16"/>
          <p:cNvSpPr txBox="1"/>
          <p:nvPr/>
        </p:nvSpPr>
        <p:spPr>
          <a:xfrm>
            <a:off x="396743" y="372904"/>
            <a:ext cx="1959191" cy="307777"/>
          </a:xfrm>
          <a:prstGeom prst="rect">
            <a:avLst/>
          </a:prstGeom>
          <a:noFill/>
        </p:spPr>
        <p:txBody>
          <a:bodyPr wrap="none" rtlCol="0">
            <a:spAutoFit/>
          </a:bodyPr>
          <a:lstStyle/>
          <a:p>
            <a:r>
              <a:rPr lang="en-US" sz="1400" dirty="0" smtClean="0"/>
              <a:t>Hyperparameters:</a:t>
            </a:r>
            <a:r>
              <a:rPr lang="en-US" sz="1400" b="1" dirty="0" smtClean="0"/>
              <a:t>81</a:t>
            </a:r>
          </a:p>
        </p:txBody>
      </p:sp>
      <p:sp>
        <p:nvSpPr>
          <p:cNvPr id="18" name="TextBox 17"/>
          <p:cNvSpPr txBox="1"/>
          <p:nvPr/>
        </p:nvSpPr>
        <p:spPr>
          <a:xfrm>
            <a:off x="581927" y="50914"/>
            <a:ext cx="1539204" cy="369332"/>
          </a:xfrm>
          <a:prstGeom prst="rect">
            <a:avLst/>
          </a:prstGeom>
          <a:noFill/>
        </p:spPr>
        <p:txBody>
          <a:bodyPr wrap="none" rtlCol="0">
            <a:spAutoFit/>
          </a:bodyPr>
          <a:lstStyle/>
          <a:p>
            <a:r>
              <a:rPr lang="en-US" b="1" dirty="0" smtClean="0"/>
              <a:t>Session One</a:t>
            </a:r>
            <a:endParaRPr lang="en-US" b="1" dirty="0"/>
          </a:p>
        </p:txBody>
      </p:sp>
      <p:sp>
        <p:nvSpPr>
          <p:cNvPr id="19" name="TextBox 18"/>
          <p:cNvSpPr txBox="1"/>
          <p:nvPr/>
        </p:nvSpPr>
        <p:spPr>
          <a:xfrm>
            <a:off x="7530169" y="132182"/>
            <a:ext cx="1487908" cy="369332"/>
          </a:xfrm>
          <a:prstGeom prst="rect">
            <a:avLst/>
          </a:prstGeom>
          <a:noFill/>
        </p:spPr>
        <p:txBody>
          <a:bodyPr wrap="none" rtlCol="0">
            <a:spAutoFit/>
          </a:bodyPr>
          <a:lstStyle/>
          <a:p>
            <a:r>
              <a:rPr lang="en-US" b="1" dirty="0" smtClean="0"/>
              <a:t>Session Two</a:t>
            </a:r>
            <a:endParaRPr lang="en-US" b="1" dirty="0"/>
          </a:p>
        </p:txBody>
      </p:sp>
      <p:sp>
        <p:nvSpPr>
          <p:cNvPr id="20" name="TextBox 19"/>
          <p:cNvSpPr txBox="1"/>
          <p:nvPr/>
        </p:nvSpPr>
        <p:spPr>
          <a:xfrm>
            <a:off x="10074322" y="277352"/>
            <a:ext cx="1662635" cy="369332"/>
          </a:xfrm>
          <a:prstGeom prst="rect">
            <a:avLst/>
          </a:prstGeom>
          <a:noFill/>
        </p:spPr>
        <p:txBody>
          <a:bodyPr wrap="none" rtlCol="0">
            <a:spAutoFit/>
          </a:bodyPr>
          <a:lstStyle/>
          <a:p>
            <a:r>
              <a:rPr lang="en-US" b="1" dirty="0" smtClean="0"/>
              <a:t>Session Three</a:t>
            </a:r>
            <a:endParaRPr lang="en-US" b="1" dirty="0"/>
          </a:p>
        </p:txBody>
      </p:sp>
      <p:sp>
        <p:nvSpPr>
          <p:cNvPr id="21" name="TextBox 20"/>
          <p:cNvSpPr txBox="1"/>
          <p:nvPr/>
        </p:nvSpPr>
        <p:spPr>
          <a:xfrm>
            <a:off x="368688" y="893147"/>
            <a:ext cx="1965529" cy="461665"/>
          </a:xfrm>
          <a:prstGeom prst="rect">
            <a:avLst/>
          </a:prstGeom>
          <a:noFill/>
        </p:spPr>
        <p:txBody>
          <a:bodyPr wrap="square" rtlCol="0">
            <a:spAutoFit/>
          </a:bodyPr>
          <a:lstStyle/>
          <a:p>
            <a:pPr algn="ctr"/>
            <a:r>
              <a:rPr lang="en-US" sz="1200" dirty="0" smtClean="0"/>
              <a:t>Hyperparameters:</a:t>
            </a:r>
            <a:r>
              <a:rPr lang="en-US" sz="1200" b="1" dirty="0" smtClean="0"/>
              <a:t>81</a:t>
            </a:r>
          </a:p>
          <a:p>
            <a:pPr algn="ctr"/>
            <a:r>
              <a:rPr lang="en-US" sz="1200" dirty="0" smtClean="0"/>
              <a:t>Data :</a:t>
            </a:r>
            <a:r>
              <a:rPr lang="en-US" sz="1200" b="1" dirty="0" smtClean="0"/>
              <a:t>1.23</a:t>
            </a:r>
            <a:r>
              <a:rPr lang="en-US" sz="1200" b="1" dirty="0"/>
              <a:t>%</a:t>
            </a:r>
            <a:endParaRPr lang="en-US" sz="1200" b="1" dirty="0" smtClean="0"/>
          </a:p>
        </p:txBody>
      </p:sp>
      <p:sp>
        <p:nvSpPr>
          <p:cNvPr id="27" name="TextBox 26"/>
          <p:cNvSpPr txBox="1"/>
          <p:nvPr/>
        </p:nvSpPr>
        <p:spPr>
          <a:xfrm>
            <a:off x="5598926" y="3046035"/>
            <a:ext cx="1755609" cy="738664"/>
          </a:xfrm>
          <a:prstGeom prst="rect">
            <a:avLst/>
          </a:prstGeom>
          <a:noFill/>
        </p:spPr>
        <p:txBody>
          <a:bodyPr wrap="none" rtlCol="0">
            <a:spAutoFit/>
          </a:bodyPr>
          <a:lstStyle/>
          <a:p>
            <a:pPr algn="ctr"/>
            <a:r>
              <a:rPr lang="en-US" sz="1400" dirty="0" smtClean="0"/>
              <a:t>Randomly Get </a:t>
            </a:r>
            <a:r>
              <a:rPr lang="en-US" sz="1400" b="1" dirty="0" smtClean="0"/>
              <a:t>27</a:t>
            </a:r>
          </a:p>
          <a:p>
            <a:pPr algn="ctr"/>
            <a:r>
              <a:rPr lang="en-US" sz="1400" dirty="0" smtClean="0"/>
              <a:t>Hyperparameters </a:t>
            </a:r>
          </a:p>
          <a:p>
            <a:pPr algn="ctr"/>
            <a:r>
              <a:rPr lang="en-US" sz="1400" dirty="0" smtClean="0"/>
              <a:t>value</a:t>
            </a:r>
          </a:p>
        </p:txBody>
      </p:sp>
      <p:sp>
        <p:nvSpPr>
          <p:cNvPr id="28" name="TextBox 27"/>
          <p:cNvSpPr txBox="1"/>
          <p:nvPr/>
        </p:nvSpPr>
        <p:spPr>
          <a:xfrm>
            <a:off x="2819278" y="608225"/>
            <a:ext cx="2590774" cy="307777"/>
          </a:xfrm>
          <a:prstGeom prst="rect">
            <a:avLst/>
          </a:prstGeom>
          <a:noFill/>
        </p:spPr>
        <p:txBody>
          <a:bodyPr wrap="none" rtlCol="0">
            <a:spAutoFit/>
          </a:bodyPr>
          <a:lstStyle/>
          <a:p>
            <a:r>
              <a:rPr lang="en-US" sz="1400" dirty="0" smtClean="0"/>
              <a:t>All Hyperparameters Values</a:t>
            </a:r>
            <a:endParaRPr lang="en-US" sz="1400" b="1" dirty="0" smtClean="0"/>
          </a:p>
        </p:txBody>
      </p:sp>
      <p:sp>
        <p:nvSpPr>
          <p:cNvPr id="42" name="Curved Right Arrow 41"/>
          <p:cNvSpPr/>
          <p:nvPr/>
        </p:nvSpPr>
        <p:spPr>
          <a:xfrm>
            <a:off x="626591" y="1433887"/>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TextBox 42"/>
          <p:cNvSpPr txBox="1"/>
          <p:nvPr/>
        </p:nvSpPr>
        <p:spPr>
          <a:xfrm>
            <a:off x="1111978" y="1442928"/>
            <a:ext cx="705642" cy="307777"/>
          </a:xfrm>
          <a:prstGeom prst="rect">
            <a:avLst/>
          </a:prstGeom>
          <a:noFill/>
        </p:spPr>
        <p:txBody>
          <a:bodyPr wrap="none" rtlCol="0">
            <a:spAutoFit/>
          </a:bodyPr>
          <a:lstStyle/>
          <a:p>
            <a:r>
              <a:rPr lang="en-US" sz="1400" dirty="0" smtClean="0"/>
              <a:t>81 run</a:t>
            </a:r>
            <a:endParaRPr lang="en-US" sz="1400" b="1" dirty="0" smtClean="0"/>
          </a:p>
        </p:txBody>
      </p:sp>
      <p:sp>
        <p:nvSpPr>
          <p:cNvPr id="44" name="TextBox 43"/>
          <p:cNvSpPr txBox="1"/>
          <p:nvPr/>
        </p:nvSpPr>
        <p:spPr>
          <a:xfrm>
            <a:off x="1294068" y="1878634"/>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45" name="Rectangle 44"/>
          <p:cNvSpPr/>
          <p:nvPr/>
        </p:nvSpPr>
        <p:spPr>
          <a:xfrm>
            <a:off x="432915" y="2200826"/>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6" name="TextBox 45"/>
          <p:cNvSpPr txBox="1"/>
          <p:nvPr/>
        </p:nvSpPr>
        <p:spPr>
          <a:xfrm>
            <a:off x="421197" y="2200825"/>
            <a:ext cx="1913020" cy="461665"/>
          </a:xfrm>
          <a:prstGeom prst="rect">
            <a:avLst/>
          </a:prstGeom>
          <a:noFill/>
        </p:spPr>
        <p:txBody>
          <a:bodyPr wrap="square" rtlCol="0">
            <a:spAutoFit/>
          </a:bodyPr>
          <a:lstStyle/>
          <a:p>
            <a:pPr algn="ctr"/>
            <a:r>
              <a:rPr lang="en-US" sz="1200" dirty="0" smtClean="0"/>
              <a:t>Hyperparameters:</a:t>
            </a:r>
            <a:r>
              <a:rPr lang="en-US" sz="1200" b="1" dirty="0" smtClean="0"/>
              <a:t>27</a:t>
            </a:r>
          </a:p>
          <a:p>
            <a:pPr algn="ctr"/>
            <a:r>
              <a:rPr lang="en-US" sz="1200" dirty="0"/>
              <a:t>Data </a:t>
            </a:r>
            <a:r>
              <a:rPr lang="en-US" sz="1200" dirty="0" smtClean="0"/>
              <a:t>:</a:t>
            </a:r>
            <a:r>
              <a:rPr lang="en-US" sz="1200" b="1" dirty="0"/>
              <a:t>3.7%</a:t>
            </a:r>
            <a:endParaRPr lang="en-US" sz="1200" b="1" dirty="0" smtClean="0"/>
          </a:p>
        </p:txBody>
      </p:sp>
      <p:sp>
        <p:nvSpPr>
          <p:cNvPr id="47" name="Curved Right Arrow 46"/>
          <p:cNvSpPr/>
          <p:nvPr/>
        </p:nvSpPr>
        <p:spPr>
          <a:xfrm>
            <a:off x="630973" y="2741565"/>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TextBox 47"/>
          <p:cNvSpPr txBox="1"/>
          <p:nvPr/>
        </p:nvSpPr>
        <p:spPr>
          <a:xfrm>
            <a:off x="1116360" y="2750606"/>
            <a:ext cx="705642" cy="307777"/>
          </a:xfrm>
          <a:prstGeom prst="rect">
            <a:avLst/>
          </a:prstGeom>
          <a:noFill/>
        </p:spPr>
        <p:txBody>
          <a:bodyPr wrap="none" rtlCol="0">
            <a:spAutoFit/>
          </a:bodyPr>
          <a:lstStyle/>
          <a:p>
            <a:r>
              <a:rPr lang="en-US" sz="1400" dirty="0" smtClean="0"/>
              <a:t>27 run</a:t>
            </a:r>
            <a:endParaRPr lang="en-US" sz="1400" b="1" dirty="0" smtClean="0"/>
          </a:p>
        </p:txBody>
      </p:sp>
      <p:sp>
        <p:nvSpPr>
          <p:cNvPr id="49" name="Rectangle 48"/>
          <p:cNvSpPr/>
          <p:nvPr/>
        </p:nvSpPr>
        <p:spPr>
          <a:xfrm>
            <a:off x="421197" y="3508503"/>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0" name="TextBox 49"/>
          <p:cNvSpPr txBox="1"/>
          <p:nvPr/>
        </p:nvSpPr>
        <p:spPr>
          <a:xfrm>
            <a:off x="408775" y="3508502"/>
            <a:ext cx="1925442" cy="461665"/>
          </a:xfrm>
          <a:prstGeom prst="rect">
            <a:avLst/>
          </a:prstGeom>
          <a:noFill/>
        </p:spPr>
        <p:txBody>
          <a:bodyPr wrap="square" rtlCol="0">
            <a:spAutoFit/>
          </a:bodyPr>
          <a:lstStyle/>
          <a:p>
            <a:pPr algn="ctr"/>
            <a:r>
              <a:rPr lang="en-US" sz="1200" dirty="0" smtClean="0"/>
              <a:t>Hyperparameters:</a:t>
            </a:r>
            <a:r>
              <a:rPr lang="en-US" sz="1200" b="1" dirty="0"/>
              <a:t>9</a:t>
            </a:r>
            <a:endParaRPr lang="en-US" sz="1200" b="1" dirty="0" smtClean="0"/>
          </a:p>
          <a:p>
            <a:pPr algn="ctr"/>
            <a:r>
              <a:rPr lang="en-US" sz="1200" dirty="0"/>
              <a:t>Data </a:t>
            </a:r>
            <a:r>
              <a:rPr lang="en-US" sz="1200" dirty="0" smtClean="0"/>
              <a:t>:</a:t>
            </a:r>
            <a:r>
              <a:rPr lang="en-US" sz="1200" b="1" dirty="0"/>
              <a:t>11.11%</a:t>
            </a:r>
            <a:endParaRPr lang="en-US" sz="1200" b="1" dirty="0" smtClean="0"/>
          </a:p>
        </p:txBody>
      </p:sp>
      <p:sp>
        <p:nvSpPr>
          <p:cNvPr id="51" name="Curved Right Arrow 50"/>
          <p:cNvSpPr/>
          <p:nvPr/>
        </p:nvSpPr>
        <p:spPr>
          <a:xfrm>
            <a:off x="619255" y="4049242"/>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TextBox 51"/>
          <p:cNvSpPr txBox="1"/>
          <p:nvPr/>
        </p:nvSpPr>
        <p:spPr>
          <a:xfrm>
            <a:off x="1104642" y="4058283"/>
            <a:ext cx="606256" cy="307777"/>
          </a:xfrm>
          <a:prstGeom prst="rect">
            <a:avLst/>
          </a:prstGeom>
          <a:noFill/>
        </p:spPr>
        <p:txBody>
          <a:bodyPr wrap="none" rtlCol="0">
            <a:spAutoFit/>
          </a:bodyPr>
          <a:lstStyle/>
          <a:p>
            <a:r>
              <a:rPr lang="en-US" sz="1400" dirty="0" smtClean="0"/>
              <a:t>9 run</a:t>
            </a:r>
            <a:endParaRPr lang="en-US" sz="1400" b="1" dirty="0" smtClean="0"/>
          </a:p>
        </p:txBody>
      </p:sp>
      <p:sp>
        <p:nvSpPr>
          <p:cNvPr id="54" name="Rectangle 53"/>
          <p:cNvSpPr/>
          <p:nvPr/>
        </p:nvSpPr>
        <p:spPr>
          <a:xfrm>
            <a:off x="433981" y="4804052"/>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5" name="TextBox 54"/>
          <p:cNvSpPr txBox="1"/>
          <p:nvPr/>
        </p:nvSpPr>
        <p:spPr>
          <a:xfrm>
            <a:off x="421197" y="4804051"/>
            <a:ext cx="1913020" cy="461665"/>
          </a:xfrm>
          <a:prstGeom prst="rect">
            <a:avLst/>
          </a:prstGeom>
          <a:noFill/>
        </p:spPr>
        <p:txBody>
          <a:bodyPr wrap="square" rtlCol="0">
            <a:spAutoFit/>
          </a:bodyPr>
          <a:lstStyle/>
          <a:p>
            <a:pPr algn="ctr"/>
            <a:r>
              <a:rPr lang="en-US" sz="1200" dirty="0" smtClean="0"/>
              <a:t>Hyperparameters:</a:t>
            </a:r>
            <a:r>
              <a:rPr lang="en-US" sz="1200" b="1" dirty="0"/>
              <a:t>3</a:t>
            </a:r>
            <a:endParaRPr lang="en-US" sz="1200" b="1" dirty="0" smtClean="0"/>
          </a:p>
          <a:p>
            <a:pPr algn="ctr"/>
            <a:r>
              <a:rPr lang="en-US" sz="1200" dirty="0" smtClean="0"/>
              <a:t>Data :</a:t>
            </a:r>
            <a:r>
              <a:rPr lang="en-US" sz="1200" b="1" dirty="0" smtClean="0"/>
              <a:t>33.33%</a:t>
            </a:r>
          </a:p>
        </p:txBody>
      </p:sp>
      <p:sp>
        <p:nvSpPr>
          <p:cNvPr id="56" name="Curved Right Arrow 55"/>
          <p:cNvSpPr/>
          <p:nvPr/>
        </p:nvSpPr>
        <p:spPr>
          <a:xfrm>
            <a:off x="632039" y="5344791"/>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TextBox 56"/>
          <p:cNvSpPr txBox="1"/>
          <p:nvPr/>
        </p:nvSpPr>
        <p:spPr>
          <a:xfrm>
            <a:off x="1117426" y="5353832"/>
            <a:ext cx="606256" cy="307777"/>
          </a:xfrm>
          <a:prstGeom prst="rect">
            <a:avLst/>
          </a:prstGeom>
          <a:noFill/>
        </p:spPr>
        <p:txBody>
          <a:bodyPr wrap="none" rtlCol="0">
            <a:spAutoFit/>
          </a:bodyPr>
          <a:lstStyle/>
          <a:p>
            <a:r>
              <a:rPr lang="en-US" sz="1400" dirty="0"/>
              <a:t>3</a:t>
            </a:r>
            <a:r>
              <a:rPr lang="en-US" sz="1400" dirty="0" smtClean="0"/>
              <a:t> run</a:t>
            </a:r>
            <a:endParaRPr lang="en-US" sz="1400" b="1" dirty="0" smtClean="0"/>
          </a:p>
        </p:txBody>
      </p:sp>
      <p:cxnSp>
        <p:nvCxnSpPr>
          <p:cNvPr id="60" name="Straight Arrow Connector 59"/>
          <p:cNvCxnSpPr/>
          <p:nvPr/>
        </p:nvCxnSpPr>
        <p:spPr>
          <a:xfrm>
            <a:off x="1349247" y="1881876"/>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1" name="Straight Arrow Connector 60"/>
          <p:cNvCxnSpPr/>
          <p:nvPr/>
        </p:nvCxnSpPr>
        <p:spPr>
          <a:xfrm>
            <a:off x="1332184" y="3189553"/>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2" name="Straight Arrow Connector 61"/>
          <p:cNvCxnSpPr/>
          <p:nvPr/>
        </p:nvCxnSpPr>
        <p:spPr>
          <a:xfrm>
            <a:off x="1332184" y="4485102"/>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3" name="Straight Arrow Connector 62"/>
          <p:cNvCxnSpPr/>
          <p:nvPr/>
        </p:nvCxnSpPr>
        <p:spPr>
          <a:xfrm flipH="1">
            <a:off x="1344216" y="5792273"/>
            <a:ext cx="2282" cy="22647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64" name="TextBox 63"/>
          <p:cNvSpPr txBox="1"/>
          <p:nvPr/>
        </p:nvSpPr>
        <p:spPr>
          <a:xfrm>
            <a:off x="7387241" y="434459"/>
            <a:ext cx="1959191" cy="307777"/>
          </a:xfrm>
          <a:prstGeom prst="rect">
            <a:avLst/>
          </a:prstGeom>
          <a:noFill/>
        </p:spPr>
        <p:txBody>
          <a:bodyPr wrap="none" rtlCol="0">
            <a:spAutoFit/>
          </a:bodyPr>
          <a:lstStyle/>
          <a:p>
            <a:r>
              <a:rPr lang="en-US" sz="1400" dirty="0" smtClean="0"/>
              <a:t>Hyperparameters:</a:t>
            </a:r>
            <a:r>
              <a:rPr lang="en-US" sz="1400" b="1" dirty="0" smtClean="0"/>
              <a:t>27</a:t>
            </a:r>
          </a:p>
        </p:txBody>
      </p:sp>
      <p:sp>
        <p:nvSpPr>
          <p:cNvPr id="65" name="TextBox 64"/>
          <p:cNvSpPr txBox="1"/>
          <p:nvPr/>
        </p:nvSpPr>
        <p:spPr>
          <a:xfrm>
            <a:off x="9926043" y="581147"/>
            <a:ext cx="1856598" cy="307777"/>
          </a:xfrm>
          <a:prstGeom prst="rect">
            <a:avLst/>
          </a:prstGeom>
          <a:noFill/>
        </p:spPr>
        <p:txBody>
          <a:bodyPr wrap="none" rtlCol="0">
            <a:spAutoFit/>
          </a:bodyPr>
          <a:lstStyle/>
          <a:p>
            <a:r>
              <a:rPr lang="en-US" sz="1400" dirty="0" smtClean="0"/>
              <a:t>Hyperparameters:9</a:t>
            </a:r>
            <a:endParaRPr lang="en-US" sz="1400" b="1" dirty="0" smtClean="0"/>
          </a:p>
        </p:txBody>
      </p:sp>
      <p:sp>
        <p:nvSpPr>
          <p:cNvPr id="66" name="TextBox 65"/>
          <p:cNvSpPr txBox="1"/>
          <p:nvPr/>
        </p:nvSpPr>
        <p:spPr>
          <a:xfrm>
            <a:off x="1294068" y="3197371"/>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67" name="TextBox 66"/>
          <p:cNvSpPr txBox="1"/>
          <p:nvPr/>
        </p:nvSpPr>
        <p:spPr>
          <a:xfrm>
            <a:off x="1294068" y="4490399"/>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88" name="TextBox 87"/>
          <p:cNvSpPr txBox="1"/>
          <p:nvPr/>
        </p:nvSpPr>
        <p:spPr>
          <a:xfrm>
            <a:off x="416557" y="5961172"/>
            <a:ext cx="1913020" cy="646331"/>
          </a:xfrm>
          <a:prstGeom prst="rect">
            <a:avLst/>
          </a:prstGeom>
          <a:noFill/>
        </p:spPr>
        <p:txBody>
          <a:bodyPr wrap="square" rtlCol="0">
            <a:spAutoFit/>
          </a:bodyPr>
          <a:lstStyle/>
          <a:p>
            <a:pPr algn="ctr"/>
            <a:r>
              <a:rPr lang="en-US" sz="1200" dirty="0" smtClean="0"/>
              <a:t>Hyperparameters:</a:t>
            </a:r>
            <a:r>
              <a:rPr lang="en-US" sz="1200" b="1" dirty="0" smtClean="0"/>
              <a:t>1</a:t>
            </a:r>
          </a:p>
          <a:p>
            <a:pPr algn="ctr"/>
            <a:r>
              <a:rPr lang="en-US" sz="1200" dirty="0" smtClean="0"/>
              <a:t>Data :</a:t>
            </a:r>
            <a:r>
              <a:rPr lang="en-US" sz="1200" b="1" dirty="0" smtClean="0"/>
              <a:t>100%</a:t>
            </a:r>
          </a:p>
          <a:p>
            <a:pPr algn="ctr"/>
            <a:r>
              <a:rPr lang="en-US" sz="1200" b="1" dirty="0" smtClean="0"/>
              <a:t>Best Model</a:t>
            </a:r>
          </a:p>
        </p:txBody>
      </p:sp>
      <p:sp>
        <p:nvSpPr>
          <p:cNvPr id="89" name="Rounded Rectangle 88"/>
          <p:cNvSpPr/>
          <p:nvPr/>
        </p:nvSpPr>
        <p:spPr>
          <a:xfrm>
            <a:off x="7342994" y="826091"/>
            <a:ext cx="2308010" cy="58901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95" name="Rectangle 94"/>
          <p:cNvSpPr/>
          <p:nvPr/>
        </p:nvSpPr>
        <p:spPr>
          <a:xfrm>
            <a:off x="7544868" y="973232"/>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6" name="TextBox 95"/>
          <p:cNvSpPr txBox="1"/>
          <p:nvPr/>
        </p:nvSpPr>
        <p:spPr>
          <a:xfrm>
            <a:off x="7533150" y="973231"/>
            <a:ext cx="1913020" cy="461665"/>
          </a:xfrm>
          <a:prstGeom prst="rect">
            <a:avLst/>
          </a:prstGeom>
          <a:noFill/>
        </p:spPr>
        <p:txBody>
          <a:bodyPr wrap="square" rtlCol="0">
            <a:spAutoFit/>
          </a:bodyPr>
          <a:lstStyle/>
          <a:p>
            <a:pPr algn="ctr"/>
            <a:r>
              <a:rPr lang="en-US" sz="1200" dirty="0" smtClean="0"/>
              <a:t>Hyperparameters:</a:t>
            </a:r>
            <a:r>
              <a:rPr lang="en-US" sz="1200" b="1" dirty="0" smtClean="0"/>
              <a:t>27</a:t>
            </a:r>
          </a:p>
          <a:p>
            <a:pPr algn="ctr"/>
            <a:r>
              <a:rPr lang="en-US" sz="1200" dirty="0"/>
              <a:t>Data </a:t>
            </a:r>
            <a:r>
              <a:rPr lang="en-US" sz="1200" dirty="0" smtClean="0"/>
              <a:t>:</a:t>
            </a:r>
            <a:r>
              <a:rPr lang="en-US" sz="1200" b="1" dirty="0"/>
              <a:t>3.7%</a:t>
            </a:r>
            <a:endParaRPr lang="en-US" sz="1200" b="1" dirty="0" smtClean="0"/>
          </a:p>
        </p:txBody>
      </p:sp>
      <p:sp>
        <p:nvSpPr>
          <p:cNvPr id="97" name="Curved Right Arrow 96"/>
          <p:cNvSpPr/>
          <p:nvPr/>
        </p:nvSpPr>
        <p:spPr>
          <a:xfrm>
            <a:off x="7742926" y="1513971"/>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8" name="TextBox 97"/>
          <p:cNvSpPr txBox="1"/>
          <p:nvPr/>
        </p:nvSpPr>
        <p:spPr>
          <a:xfrm>
            <a:off x="8228313" y="1523012"/>
            <a:ext cx="705642" cy="307777"/>
          </a:xfrm>
          <a:prstGeom prst="rect">
            <a:avLst/>
          </a:prstGeom>
          <a:noFill/>
        </p:spPr>
        <p:txBody>
          <a:bodyPr wrap="none" rtlCol="0">
            <a:spAutoFit/>
          </a:bodyPr>
          <a:lstStyle/>
          <a:p>
            <a:r>
              <a:rPr lang="en-US" sz="1400" dirty="0" smtClean="0"/>
              <a:t>27 run</a:t>
            </a:r>
            <a:endParaRPr lang="en-US" sz="1400" b="1" dirty="0" smtClean="0"/>
          </a:p>
        </p:txBody>
      </p:sp>
      <p:sp>
        <p:nvSpPr>
          <p:cNvPr id="99" name="Rectangle 98"/>
          <p:cNvSpPr/>
          <p:nvPr/>
        </p:nvSpPr>
        <p:spPr>
          <a:xfrm>
            <a:off x="7533150" y="2280909"/>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00" name="TextBox 99"/>
          <p:cNvSpPr txBox="1"/>
          <p:nvPr/>
        </p:nvSpPr>
        <p:spPr>
          <a:xfrm>
            <a:off x="7520728" y="2280908"/>
            <a:ext cx="1925442" cy="461665"/>
          </a:xfrm>
          <a:prstGeom prst="rect">
            <a:avLst/>
          </a:prstGeom>
          <a:noFill/>
        </p:spPr>
        <p:txBody>
          <a:bodyPr wrap="square" rtlCol="0">
            <a:spAutoFit/>
          </a:bodyPr>
          <a:lstStyle/>
          <a:p>
            <a:pPr algn="ctr"/>
            <a:r>
              <a:rPr lang="en-US" sz="1200" dirty="0" smtClean="0"/>
              <a:t>Hyperparameters:</a:t>
            </a:r>
            <a:r>
              <a:rPr lang="en-US" sz="1200" b="1" dirty="0"/>
              <a:t>9</a:t>
            </a:r>
            <a:endParaRPr lang="en-US" sz="1200" b="1" dirty="0" smtClean="0"/>
          </a:p>
          <a:p>
            <a:pPr algn="ctr"/>
            <a:r>
              <a:rPr lang="en-US" sz="1200" dirty="0"/>
              <a:t>Data </a:t>
            </a:r>
            <a:r>
              <a:rPr lang="en-US" sz="1200" dirty="0" smtClean="0"/>
              <a:t>:</a:t>
            </a:r>
            <a:r>
              <a:rPr lang="en-US" sz="1200" b="1" dirty="0"/>
              <a:t>11.11%</a:t>
            </a:r>
            <a:endParaRPr lang="en-US" sz="1200" b="1" dirty="0" smtClean="0"/>
          </a:p>
        </p:txBody>
      </p:sp>
      <p:sp>
        <p:nvSpPr>
          <p:cNvPr id="101" name="Curved Right Arrow 100"/>
          <p:cNvSpPr/>
          <p:nvPr/>
        </p:nvSpPr>
        <p:spPr>
          <a:xfrm>
            <a:off x="7731208" y="2821648"/>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2" name="TextBox 101"/>
          <p:cNvSpPr txBox="1"/>
          <p:nvPr/>
        </p:nvSpPr>
        <p:spPr>
          <a:xfrm>
            <a:off x="8216595" y="2830689"/>
            <a:ext cx="606256" cy="307777"/>
          </a:xfrm>
          <a:prstGeom prst="rect">
            <a:avLst/>
          </a:prstGeom>
          <a:noFill/>
        </p:spPr>
        <p:txBody>
          <a:bodyPr wrap="none" rtlCol="0">
            <a:spAutoFit/>
          </a:bodyPr>
          <a:lstStyle/>
          <a:p>
            <a:r>
              <a:rPr lang="en-US" sz="1400" dirty="0" smtClean="0"/>
              <a:t>9 run</a:t>
            </a:r>
            <a:endParaRPr lang="en-US" sz="1400" b="1" dirty="0" smtClean="0"/>
          </a:p>
        </p:txBody>
      </p:sp>
      <p:sp>
        <p:nvSpPr>
          <p:cNvPr id="103" name="Rectangle 102"/>
          <p:cNvSpPr/>
          <p:nvPr/>
        </p:nvSpPr>
        <p:spPr>
          <a:xfrm>
            <a:off x="7545934" y="3576458"/>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04" name="TextBox 103"/>
          <p:cNvSpPr txBox="1"/>
          <p:nvPr/>
        </p:nvSpPr>
        <p:spPr>
          <a:xfrm>
            <a:off x="7533150" y="3576457"/>
            <a:ext cx="1913020" cy="461665"/>
          </a:xfrm>
          <a:prstGeom prst="rect">
            <a:avLst/>
          </a:prstGeom>
          <a:noFill/>
        </p:spPr>
        <p:txBody>
          <a:bodyPr wrap="square" rtlCol="0">
            <a:spAutoFit/>
          </a:bodyPr>
          <a:lstStyle/>
          <a:p>
            <a:pPr algn="ctr"/>
            <a:r>
              <a:rPr lang="en-US" sz="1200" dirty="0" smtClean="0"/>
              <a:t>Hyperparameters:</a:t>
            </a:r>
            <a:r>
              <a:rPr lang="en-US" sz="1200" b="1" dirty="0"/>
              <a:t>3</a:t>
            </a:r>
            <a:endParaRPr lang="en-US" sz="1200" b="1" dirty="0" smtClean="0"/>
          </a:p>
          <a:p>
            <a:pPr algn="ctr"/>
            <a:r>
              <a:rPr lang="en-US" sz="1200" dirty="0" smtClean="0"/>
              <a:t>Data :</a:t>
            </a:r>
            <a:r>
              <a:rPr lang="en-US" sz="1200" b="1" dirty="0" smtClean="0"/>
              <a:t>33.33%</a:t>
            </a:r>
          </a:p>
        </p:txBody>
      </p:sp>
      <p:sp>
        <p:nvSpPr>
          <p:cNvPr id="105" name="Curved Right Arrow 104"/>
          <p:cNvSpPr/>
          <p:nvPr/>
        </p:nvSpPr>
        <p:spPr>
          <a:xfrm>
            <a:off x="7743992" y="4117197"/>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6" name="TextBox 105"/>
          <p:cNvSpPr txBox="1"/>
          <p:nvPr/>
        </p:nvSpPr>
        <p:spPr>
          <a:xfrm>
            <a:off x="8229379" y="4126238"/>
            <a:ext cx="606256" cy="307777"/>
          </a:xfrm>
          <a:prstGeom prst="rect">
            <a:avLst/>
          </a:prstGeom>
          <a:noFill/>
        </p:spPr>
        <p:txBody>
          <a:bodyPr wrap="none" rtlCol="0">
            <a:spAutoFit/>
          </a:bodyPr>
          <a:lstStyle/>
          <a:p>
            <a:r>
              <a:rPr lang="en-US" sz="1400" dirty="0"/>
              <a:t>3</a:t>
            </a:r>
            <a:r>
              <a:rPr lang="en-US" sz="1400" dirty="0" smtClean="0"/>
              <a:t> run</a:t>
            </a:r>
            <a:endParaRPr lang="en-US" sz="1400" b="1" dirty="0" smtClean="0"/>
          </a:p>
        </p:txBody>
      </p:sp>
      <p:cxnSp>
        <p:nvCxnSpPr>
          <p:cNvPr id="108" name="Straight Arrow Connector 107"/>
          <p:cNvCxnSpPr/>
          <p:nvPr/>
        </p:nvCxnSpPr>
        <p:spPr>
          <a:xfrm>
            <a:off x="8444137" y="1961959"/>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09" name="Straight Arrow Connector 108"/>
          <p:cNvCxnSpPr/>
          <p:nvPr/>
        </p:nvCxnSpPr>
        <p:spPr>
          <a:xfrm>
            <a:off x="8444137" y="3257508"/>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10" name="Straight Arrow Connector 109"/>
          <p:cNvCxnSpPr/>
          <p:nvPr/>
        </p:nvCxnSpPr>
        <p:spPr>
          <a:xfrm flipH="1">
            <a:off x="8456169" y="4564679"/>
            <a:ext cx="2282" cy="22647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111" name="TextBox 110"/>
          <p:cNvSpPr txBox="1"/>
          <p:nvPr/>
        </p:nvSpPr>
        <p:spPr>
          <a:xfrm>
            <a:off x="8406021" y="1969777"/>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112" name="TextBox 111"/>
          <p:cNvSpPr txBox="1"/>
          <p:nvPr/>
        </p:nvSpPr>
        <p:spPr>
          <a:xfrm>
            <a:off x="8406021" y="3262805"/>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113" name="TextBox 112"/>
          <p:cNvSpPr txBox="1"/>
          <p:nvPr/>
        </p:nvSpPr>
        <p:spPr>
          <a:xfrm>
            <a:off x="7528510" y="4733578"/>
            <a:ext cx="1913020" cy="646331"/>
          </a:xfrm>
          <a:prstGeom prst="rect">
            <a:avLst/>
          </a:prstGeom>
          <a:noFill/>
        </p:spPr>
        <p:txBody>
          <a:bodyPr wrap="square" rtlCol="0">
            <a:spAutoFit/>
          </a:bodyPr>
          <a:lstStyle/>
          <a:p>
            <a:pPr algn="ctr"/>
            <a:r>
              <a:rPr lang="en-US" sz="1200" dirty="0" smtClean="0"/>
              <a:t>Hyperparameters:</a:t>
            </a:r>
            <a:r>
              <a:rPr lang="en-US" sz="1200" b="1" dirty="0" smtClean="0"/>
              <a:t>1</a:t>
            </a:r>
          </a:p>
          <a:p>
            <a:pPr algn="ctr"/>
            <a:r>
              <a:rPr lang="en-US" sz="1200" dirty="0" smtClean="0"/>
              <a:t>Data :</a:t>
            </a:r>
            <a:r>
              <a:rPr lang="en-US" sz="1200" b="1" dirty="0" smtClean="0"/>
              <a:t>100%</a:t>
            </a:r>
          </a:p>
          <a:p>
            <a:pPr algn="ctr"/>
            <a:r>
              <a:rPr lang="en-US" sz="1200" b="1" dirty="0" smtClean="0"/>
              <a:t>Best Model</a:t>
            </a:r>
          </a:p>
        </p:txBody>
      </p:sp>
    </p:spTree>
    <p:extLst>
      <p:ext uri="{BB962C8B-B14F-4D97-AF65-F5344CB8AC3E}">
        <p14:creationId xmlns:p14="http://schemas.microsoft.com/office/powerpoint/2010/main" val="7393579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219009" y="742236"/>
            <a:ext cx="2308010" cy="58901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graphicFrame>
        <p:nvGraphicFramePr>
          <p:cNvPr id="9" name="Table 8"/>
          <p:cNvGraphicFramePr>
            <a:graphicFrameLocks noGrp="1"/>
          </p:cNvGraphicFramePr>
          <p:nvPr>
            <p:extLst>
              <p:ext uri="{D42A27DB-BD31-4B8C-83A1-F6EECF244321}">
                <p14:modId xmlns:p14="http://schemas.microsoft.com/office/powerpoint/2010/main" val="3426128185"/>
              </p:ext>
            </p:extLst>
          </p:nvPr>
        </p:nvGraphicFramePr>
        <p:xfrm>
          <a:off x="5188018" y="887319"/>
          <a:ext cx="2767262" cy="5692212"/>
        </p:xfrm>
        <a:graphic>
          <a:graphicData uri="http://schemas.openxmlformats.org/drawingml/2006/table">
            <a:tbl>
              <a:tblPr firstRow="1" bandRow="1">
                <a:tableStyleId>{5C22544A-7EE6-4342-B048-85BDC9FD1C3A}</a:tableStyleId>
              </a:tblPr>
              <a:tblGrid>
                <a:gridCol w="585355">
                  <a:extLst>
                    <a:ext uri="{9D8B030D-6E8A-4147-A177-3AD203B41FA5}">
                      <a16:colId xmlns:a16="http://schemas.microsoft.com/office/drawing/2014/main" val="1396347712"/>
                    </a:ext>
                  </a:extLst>
                </a:gridCol>
                <a:gridCol w="585998">
                  <a:extLst>
                    <a:ext uri="{9D8B030D-6E8A-4147-A177-3AD203B41FA5}">
                      <a16:colId xmlns:a16="http://schemas.microsoft.com/office/drawing/2014/main" val="943253013"/>
                    </a:ext>
                  </a:extLst>
                </a:gridCol>
                <a:gridCol w="585999">
                  <a:extLst>
                    <a:ext uri="{9D8B030D-6E8A-4147-A177-3AD203B41FA5}">
                      <a16:colId xmlns:a16="http://schemas.microsoft.com/office/drawing/2014/main" val="1931461066"/>
                    </a:ext>
                  </a:extLst>
                </a:gridCol>
                <a:gridCol w="1009910">
                  <a:extLst>
                    <a:ext uri="{9D8B030D-6E8A-4147-A177-3AD203B41FA5}">
                      <a16:colId xmlns:a16="http://schemas.microsoft.com/office/drawing/2014/main" val="1862237152"/>
                    </a:ext>
                  </a:extLst>
                </a:gridCol>
              </a:tblGrid>
              <a:tr h="316234">
                <a:tc>
                  <a:txBody>
                    <a:bodyPr/>
                    <a:lstStyle/>
                    <a:p>
                      <a:r>
                        <a:rPr lang="en-US" sz="1100" dirty="0" smtClean="0"/>
                        <a:t>depth</a:t>
                      </a:r>
                      <a:endParaRPr lang="en-US" sz="1100" dirty="0"/>
                    </a:p>
                  </a:txBody>
                  <a:tcPr/>
                </a:tc>
                <a:tc>
                  <a:txBody>
                    <a:bodyPr/>
                    <a:lstStyle/>
                    <a:p>
                      <a:r>
                        <a:rPr lang="en-US" sz="1100" dirty="0" smtClean="0"/>
                        <a:t>Bins</a:t>
                      </a:r>
                      <a:endParaRPr lang="en-US" sz="1100" dirty="0"/>
                    </a:p>
                  </a:txBody>
                  <a:tcPr/>
                </a:tc>
                <a:tc>
                  <a:txBody>
                    <a:bodyPr/>
                    <a:lstStyle/>
                    <a:p>
                      <a:r>
                        <a:rPr lang="en-US" sz="1100" dirty="0" smtClean="0"/>
                        <a:t>Trees</a:t>
                      </a:r>
                      <a:endParaRPr lang="en-US" sz="1100" dirty="0"/>
                    </a:p>
                  </a:txBody>
                  <a:tcPr/>
                </a:tc>
                <a:tc>
                  <a:txBody>
                    <a:bodyPr/>
                    <a:lstStyle/>
                    <a:p>
                      <a:r>
                        <a:rPr lang="en-US" sz="1100" dirty="0" smtClean="0"/>
                        <a:t>impurity</a:t>
                      </a:r>
                      <a:endParaRPr lang="en-US" sz="1100" dirty="0"/>
                    </a:p>
                  </a:txBody>
                  <a:tcPr/>
                </a:tc>
                <a:extLst>
                  <a:ext uri="{0D108BD9-81ED-4DB2-BD59-A6C34878D82A}">
                    <a16:rowId xmlns:a16="http://schemas.microsoft.com/office/drawing/2014/main" val="1247770519"/>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2634226234"/>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1266678788"/>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879056396"/>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20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4001684811"/>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514823359"/>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30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952334250"/>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780366044"/>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3957689641"/>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905207508"/>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20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150783616"/>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23225899"/>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30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343972637"/>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280607072"/>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462792343"/>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836130564"/>
                  </a:ext>
                </a:extLst>
              </a:tr>
              <a:tr h="316234">
                <a:tc>
                  <a:txBody>
                    <a:bodyPr/>
                    <a:lstStyle/>
                    <a:p>
                      <a:r>
                        <a:rPr lang="en-US" sz="1400" dirty="0" smtClean="0"/>
                        <a:t>…</a:t>
                      </a:r>
                      <a:endParaRPr lang="en-US" sz="1400" dirty="0"/>
                    </a:p>
                  </a:txBody>
                  <a:tcPr/>
                </a:tc>
                <a:tc>
                  <a:txBody>
                    <a:bodyPr/>
                    <a:lstStyle/>
                    <a:p>
                      <a:r>
                        <a:rPr lang="en-US" sz="1400" dirty="0" smtClean="0"/>
                        <a:t>…</a:t>
                      </a:r>
                      <a:endParaRPr lang="en-US" sz="1400" dirty="0"/>
                    </a:p>
                  </a:txBody>
                  <a:tcPr/>
                </a:tc>
                <a:tc>
                  <a:txBody>
                    <a:bodyPr/>
                    <a:lstStyle/>
                    <a:p>
                      <a:r>
                        <a:rPr lang="en-US" sz="1400" dirty="0" smtClean="0"/>
                        <a:t>…</a:t>
                      </a:r>
                      <a:endParaRPr lang="en-US" sz="1400" dirty="0"/>
                    </a:p>
                  </a:txBody>
                  <a:tcPr/>
                </a:tc>
                <a:tc>
                  <a:txBody>
                    <a:bodyPr/>
                    <a:lstStyle/>
                    <a:p>
                      <a:r>
                        <a:rPr lang="en-US" sz="1400" dirty="0" smtClean="0"/>
                        <a:t>…</a:t>
                      </a:r>
                      <a:endParaRPr lang="en-US" sz="1400" dirty="0"/>
                    </a:p>
                  </a:txBody>
                  <a:tcPr/>
                </a:tc>
                <a:extLst>
                  <a:ext uri="{0D108BD9-81ED-4DB2-BD59-A6C34878D82A}">
                    <a16:rowId xmlns:a16="http://schemas.microsoft.com/office/drawing/2014/main" val="2856326349"/>
                  </a:ext>
                </a:extLst>
              </a:tr>
              <a:tr h="316234">
                <a:tc>
                  <a:txBody>
                    <a:bodyPr/>
                    <a:lstStyle/>
                    <a:p>
                      <a:r>
                        <a:rPr lang="en-US" sz="1400" dirty="0" smtClean="0"/>
                        <a:t>10</a:t>
                      </a:r>
                      <a:endParaRPr lang="en-US" sz="1400" dirty="0"/>
                    </a:p>
                  </a:txBody>
                  <a:tcPr/>
                </a:tc>
                <a:tc>
                  <a:txBody>
                    <a:bodyPr/>
                    <a:lstStyle/>
                    <a:p>
                      <a:r>
                        <a:rPr lang="en-US" sz="1400" dirty="0" smtClean="0"/>
                        <a:t>128</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088092244"/>
                  </a:ext>
                </a:extLst>
              </a:tr>
            </a:tbl>
          </a:graphicData>
        </a:graphic>
      </p:graphicFrame>
      <p:sp>
        <p:nvSpPr>
          <p:cNvPr id="11" name="Rounded Rectangle 10"/>
          <p:cNvSpPr/>
          <p:nvPr/>
        </p:nvSpPr>
        <p:spPr>
          <a:xfrm>
            <a:off x="9853863" y="930397"/>
            <a:ext cx="2198695" cy="57832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cxnSp>
        <p:nvCxnSpPr>
          <p:cNvPr id="13" name="Straight Arrow Connector 12"/>
          <p:cNvCxnSpPr/>
          <p:nvPr/>
        </p:nvCxnSpPr>
        <p:spPr>
          <a:xfrm>
            <a:off x="8065773" y="3714971"/>
            <a:ext cx="1744289" cy="12031"/>
          </a:xfrm>
          <a:prstGeom prst="straightConnector1">
            <a:avLst/>
          </a:prstGeom>
          <a:ln w="38100">
            <a:tailEnd type="triangle"/>
          </a:ln>
        </p:spPr>
        <p:style>
          <a:lnRef idx="1">
            <a:schemeClr val="accent3"/>
          </a:lnRef>
          <a:fillRef idx="0">
            <a:schemeClr val="accent3"/>
          </a:fillRef>
          <a:effectRef idx="0">
            <a:schemeClr val="accent3"/>
          </a:effectRef>
          <a:fontRef idx="minor">
            <a:schemeClr val="tx1"/>
          </a:fontRef>
        </p:style>
      </p:cxnSp>
      <p:sp>
        <p:nvSpPr>
          <p:cNvPr id="14" name="Rectangle 13"/>
          <p:cNvSpPr/>
          <p:nvPr/>
        </p:nvSpPr>
        <p:spPr>
          <a:xfrm>
            <a:off x="428533" y="893148"/>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7" name="TextBox 16"/>
          <p:cNvSpPr txBox="1"/>
          <p:nvPr/>
        </p:nvSpPr>
        <p:spPr>
          <a:xfrm>
            <a:off x="396743" y="372904"/>
            <a:ext cx="1959191" cy="307777"/>
          </a:xfrm>
          <a:prstGeom prst="rect">
            <a:avLst/>
          </a:prstGeom>
          <a:noFill/>
        </p:spPr>
        <p:txBody>
          <a:bodyPr wrap="none" rtlCol="0">
            <a:spAutoFit/>
          </a:bodyPr>
          <a:lstStyle/>
          <a:p>
            <a:r>
              <a:rPr lang="en-US" sz="1400" dirty="0" smtClean="0"/>
              <a:t>Hyperparameters:</a:t>
            </a:r>
            <a:r>
              <a:rPr lang="en-US" sz="1400" b="1" dirty="0" smtClean="0"/>
              <a:t>81</a:t>
            </a:r>
          </a:p>
        </p:txBody>
      </p:sp>
      <p:sp>
        <p:nvSpPr>
          <p:cNvPr id="18" name="TextBox 17"/>
          <p:cNvSpPr txBox="1"/>
          <p:nvPr/>
        </p:nvSpPr>
        <p:spPr>
          <a:xfrm>
            <a:off x="593959" y="87010"/>
            <a:ext cx="1539204" cy="369332"/>
          </a:xfrm>
          <a:prstGeom prst="rect">
            <a:avLst/>
          </a:prstGeom>
          <a:noFill/>
        </p:spPr>
        <p:txBody>
          <a:bodyPr wrap="none" rtlCol="0">
            <a:spAutoFit/>
          </a:bodyPr>
          <a:lstStyle/>
          <a:p>
            <a:r>
              <a:rPr lang="en-US" b="1" dirty="0" smtClean="0"/>
              <a:t>Session One</a:t>
            </a:r>
            <a:endParaRPr lang="en-US" b="1" dirty="0"/>
          </a:p>
        </p:txBody>
      </p:sp>
      <p:sp>
        <p:nvSpPr>
          <p:cNvPr id="19" name="TextBox 18"/>
          <p:cNvSpPr txBox="1"/>
          <p:nvPr/>
        </p:nvSpPr>
        <p:spPr>
          <a:xfrm>
            <a:off x="2963913" y="61310"/>
            <a:ext cx="1487908" cy="369332"/>
          </a:xfrm>
          <a:prstGeom prst="rect">
            <a:avLst/>
          </a:prstGeom>
          <a:noFill/>
        </p:spPr>
        <p:txBody>
          <a:bodyPr wrap="none" rtlCol="0">
            <a:spAutoFit/>
          </a:bodyPr>
          <a:lstStyle/>
          <a:p>
            <a:r>
              <a:rPr lang="en-US" b="1" dirty="0" smtClean="0"/>
              <a:t>Session Two</a:t>
            </a:r>
            <a:endParaRPr lang="en-US" b="1" dirty="0"/>
          </a:p>
        </p:txBody>
      </p:sp>
      <p:sp>
        <p:nvSpPr>
          <p:cNvPr id="20" name="TextBox 19"/>
          <p:cNvSpPr txBox="1"/>
          <p:nvPr/>
        </p:nvSpPr>
        <p:spPr>
          <a:xfrm>
            <a:off x="10074322" y="277352"/>
            <a:ext cx="1662635" cy="369332"/>
          </a:xfrm>
          <a:prstGeom prst="rect">
            <a:avLst/>
          </a:prstGeom>
          <a:noFill/>
        </p:spPr>
        <p:txBody>
          <a:bodyPr wrap="none" rtlCol="0">
            <a:spAutoFit/>
          </a:bodyPr>
          <a:lstStyle/>
          <a:p>
            <a:r>
              <a:rPr lang="en-US" b="1" dirty="0" smtClean="0"/>
              <a:t>Session Three</a:t>
            </a:r>
            <a:endParaRPr lang="en-US" b="1" dirty="0"/>
          </a:p>
        </p:txBody>
      </p:sp>
      <p:sp>
        <p:nvSpPr>
          <p:cNvPr id="21" name="TextBox 20"/>
          <p:cNvSpPr txBox="1"/>
          <p:nvPr/>
        </p:nvSpPr>
        <p:spPr>
          <a:xfrm>
            <a:off x="368688" y="893147"/>
            <a:ext cx="1965529" cy="461665"/>
          </a:xfrm>
          <a:prstGeom prst="rect">
            <a:avLst/>
          </a:prstGeom>
          <a:noFill/>
        </p:spPr>
        <p:txBody>
          <a:bodyPr wrap="square" rtlCol="0">
            <a:spAutoFit/>
          </a:bodyPr>
          <a:lstStyle/>
          <a:p>
            <a:pPr algn="ctr"/>
            <a:r>
              <a:rPr lang="en-US" sz="1200" dirty="0" smtClean="0"/>
              <a:t>Hyperparameters:</a:t>
            </a:r>
            <a:r>
              <a:rPr lang="en-US" sz="1200" b="1" dirty="0" smtClean="0"/>
              <a:t>81</a:t>
            </a:r>
          </a:p>
          <a:p>
            <a:pPr algn="ctr"/>
            <a:r>
              <a:rPr lang="en-US" sz="1200" dirty="0" smtClean="0"/>
              <a:t>Data :</a:t>
            </a:r>
            <a:r>
              <a:rPr lang="en-US" sz="1200" b="1" dirty="0" smtClean="0"/>
              <a:t>1.23</a:t>
            </a:r>
            <a:r>
              <a:rPr lang="en-US" sz="1200" b="1" dirty="0"/>
              <a:t>%</a:t>
            </a:r>
            <a:endParaRPr lang="en-US" sz="1200" b="1" dirty="0" smtClean="0"/>
          </a:p>
        </p:txBody>
      </p:sp>
      <p:sp>
        <p:nvSpPr>
          <p:cNvPr id="27" name="TextBox 26"/>
          <p:cNvSpPr txBox="1"/>
          <p:nvPr/>
        </p:nvSpPr>
        <p:spPr>
          <a:xfrm>
            <a:off x="8027826" y="2950483"/>
            <a:ext cx="1755609" cy="738664"/>
          </a:xfrm>
          <a:prstGeom prst="rect">
            <a:avLst/>
          </a:prstGeom>
          <a:noFill/>
        </p:spPr>
        <p:txBody>
          <a:bodyPr wrap="none" rtlCol="0">
            <a:spAutoFit/>
          </a:bodyPr>
          <a:lstStyle/>
          <a:p>
            <a:pPr algn="ctr"/>
            <a:r>
              <a:rPr lang="en-US" sz="1400" dirty="0" smtClean="0"/>
              <a:t>Randomly Get </a:t>
            </a:r>
            <a:r>
              <a:rPr lang="en-US" sz="1400" b="1" dirty="0" smtClean="0"/>
              <a:t>9</a:t>
            </a:r>
          </a:p>
          <a:p>
            <a:pPr algn="ctr"/>
            <a:r>
              <a:rPr lang="en-US" sz="1400" dirty="0" smtClean="0"/>
              <a:t>Hyperparameters </a:t>
            </a:r>
          </a:p>
          <a:p>
            <a:pPr algn="ctr"/>
            <a:r>
              <a:rPr lang="en-US" sz="1400" dirty="0" smtClean="0"/>
              <a:t>value</a:t>
            </a:r>
          </a:p>
        </p:txBody>
      </p:sp>
      <p:sp>
        <p:nvSpPr>
          <p:cNvPr id="28" name="TextBox 27"/>
          <p:cNvSpPr txBox="1"/>
          <p:nvPr/>
        </p:nvSpPr>
        <p:spPr>
          <a:xfrm>
            <a:off x="5260210" y="548764"/>
            <a:ext cx="2590774" cy="307777"/>
          </a:xfrm>
          <a:prstGeom prst="rect">
            <a:avLst/>
          </a:prstGeom>
          <a:noFill/>
        </p:spPr>
        <p:txBody>
          <a:bodyPr wrap="none" rtlCol="0">
            <a:spAutoFit/>
          </a:bodyPr>
          <a:lstStyle/>
          <a:p>
            <a:r>
              <a:rPr lang="en-US" sz="1400" dirty="0" smtClean="0"/>
              <a:t>All Hyperparameters Values</a:t>
            </a:r>
            <a:endParaRPr lang="en-US" sz="1400" b="1" dirty="0" smtClean="0"/>
          </a:p>
        </p:txBody>
      </p:sp>
      <p:sp>
        <p:nvSpPr>
          <p:cNvPr id="42" name="Curved Right Arrow 41"/>
          <p:cNvSpPr/>
          <p:nvPr/>
        </p:nvSpPr>
        <p:spPr>
          <a:xfrm>
            <a:off x="626591" y="1433887"/>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TextBox 42"/>
          <p:cNvSpPr txBox="1"/>
          <p:nvPr/>
        </p:nvSpPr>
        <p:spPr>
          <a:xfrm>
            <a:off x="1111978" y="1442928"/>
            <a:ext cx="705642" cy="307777"/>
          </a:xfrm>
          <a:prstGeom prst="rect">
            <a:avLst/>
          </a:prstGeom>
          <a:noFill/>
        </p:spPr>
        <p:txBody>
          <a:bodyPr wrap="none" rtlCol="0">
            <a:spAutoFit/>
          </a:bodyPr>
          <a:lstStyle/>
          <a:p>
            <a:r>
              <a:rPr lang="en-US" sz="1400" dirty="0" smtClean="0"/>
              <a:t>81 run</a:t>
            </a:r>
            <a:endParaRPr lang="en-US" sz="1400" b="1" dirty="0" smtClean="0"/>
          </a:p>
        </p:txBody>
      </p:sp>
      <p:sp>
        <p:nvSpPr>
          <p:cNvPr id="44" name="TextBox 43"/>
          <p:cNvSpPr txBox="1"/>
          <p:nvPr/>
        </p:nvSpPr>
        <p:spPr>
          <a:xfrm>
            <a:off x="1294068" y="1878634"/>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45" name="Rectangle 44"/>
          <p:cNvSpPr/>
          <p:nvPr/>
        </p:nvSpPr>
        <p:spPr>
          <a:xfrm>
            <a:off x="432915" y="2200826"/>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6" name="TextBox 45"/>
          <p:cNvSpPr txBox="1"/>
          <p:nvPr/>
        </p:nvSpPr>
        <p:spPr>
          <a:xfrm>
            <a:off x="421197" y="2200825"/>
            <a:ext cx="1913020" cy="461665"/>
          </a:xfrm>
          <a:prstGeom prst="rect">
            <a:avLst/>
          </a:prstGeom>
          <a:noFill/>
        </p:spPr>
        <p:txBody>
          <a:bodyPr wrap="square" rtlCol="0">
            <a:spAutoFit/>
          </a:bodyPr>
          <a:lstStyle/>
          <a:p>
            <a:pPr algn="ctr"/>
            <a:r>
              <a:rPr lang="en-US" sz="1200" dirty="0" smtClean="0"/>
              <a:t>Hyperparameters:</a:t>
            </a:r>
            <a:r>
              <a:rPr lang="en-US" sz="1200" b="1" dirty="0" smtClean="0"/>
              <a:t>27</a:t>
            </a:r>
          </a:p>
          <a:p>
            <a:pPr algn="ctr"/>
            <a:r>
              <a:rPr lang="en-US" sz="1200" dirty="0"/>
              <a:t>Data </a:t>
            </a:r>
            <a:r>
              <a:rPr lang="en-US" sz="1200" dirty="0" smtClean="0"/>
              <a:t>:</a:t>
            </a:r>
            <a:r>
              <a:rPr lang="en-US" sz="1200" b="1" dirty="0"/>
              <a:t>3.7%</a:t>
            </a:r>
            <a:endParaRPr lang="en-US" sz="1200" b="1" dirty="0" smtClean="0"/>
          </a:p>
        </p:txBody>
      </p:sp>
      <p:sp>
        <p:nvSpPr>
          <p:cNvPr id="47" name="Curved Right Arrow 46"/>
          <p:cNvSpPr/>
          <p:nvPr/>
        </p:nvSpPr>
        <p:spPr>
          <a:xfrm>
            <a:off x="630973" y="2741565"/>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TextBox 47"/>
          <p:cNvSpPr txBox="1"/>
          <p:nvPr/>
        </p:nvSpPr>
        <p:spPr>
          <a:xfrm>
            <a:off x="1116360" y="2750606"/>
            <a:ext cx="705642" cy="307777"/>
          </a:xfrm>
          <a:prstGeom prst="rect">
            <a:avLst/>
          </a:prstGeom>
          <a:noFill/>
        </p:spPr>
        <p:txBody>
          <a:bodyPr wrap="none" rtlCol="0">
            <a:spAutoFit/>
          </a:bodyPr>
          <a:lstStyle/>
          <a:p>
            <a:r>
              <a:rPr lang="en-US" sz="1400" dirty="0" smtClean="0"/>
              <a:t>27 run</a:t>
            </a:r>
            <a:endParaRPr lang="en-US" sz="1400" b="1" dirty="0" smtClean="0"/>
          </a:p>
        </p:txBody>
      </p:sp>
      <p:sp>
        <p:nvSpPr>
          <p:cNvPr id="49" name="Rectangle 48"/>
          <p:cNvSpPr/>
          <p:nvPr/>
        </p:nvSpPr>
        <p:spPr>
          <a:xfrm>
            <a:off x="421197" y="3508503"/>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0" name="TextBox 49"/>
          <p:cNvSpPr txBox="1"/>
          <p:nvPr/>
        </p:nvSpPr>
        <p:spPr>
          <a:xfrm>
            <a:off x="408775" y="3508502"/>
            <a:ext cx="1925442" cy="461665"/>
          </a:xfrm>
          <a:prstGeom prst="rect">
            <a:avLst/>
          </a:prstGeom>
          <a:noFill/>
        </p:spPr>
        <p:txBody>
          <a:bodyPr wrap="square" rtlCol="0">
            <a:spAutoFit/>
          </a:bodyPr>
          <a:lstStyle/>
          <a:p>
            <a:pPr algn="ctr"/>
            <a:r>
              <a:rPr lang="en-US" sz="1200" dirty="0" smtClean="0"/>
              <a:t>Hyperparameters:</a:t>
            </a:r>
            <a:r>
              <a:rPr lang="en-US" sz="1200" b="1" dirty="0"/>
              <a:t>9</a:t>
            </a:r>
            <a:endParaRPr lang="en-US" sz="1200" b="1" dirty="0" smtClean="0"/>
          </a:p>
          <a:p>
            <a:pPr algn="ctr"/>
            <a:r>
              <a:rPr lang="en-US" sz="1200" dirty="0"/>
              <a:t>Data </a:t>
            </a:r>
            <a:r>
              <a:rPr lang="en-US" sz="1200" dirty="0" smtClean="0"/>
              <a:t>:</a:t>
            </a:r>
            <a:r>
              <a:rPr lang="en-US" sz="1200" b="1" dirty="0"/>
              <a:t>11.11%</a:t>
            </a:r>
            <a:endParaRPr lang="en-US" sz="1200" b="1" dirty="0" smtClean="0"/>
          </a:p>
        </p:txBody>
      </p:sp>
      <p:sp>
        <p:nvSpPr>
          <p:cNvPr id="51" name="Curved Right Arrow 50"/>
          <p:cNvSpPr/>
          <p:nvPr/>
        </p:nvSpPr>
        <p:spPr>
          <a:xfrm>
            <a:off x="619255" y="4049242"/>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TextBox 51"/>
          <p:cNvSpPr txBox="1"/>
          <p:nvPr/>
        </p:nvSpPr>
        <p:spPr>
          <a:xfrm>
            <a:off x="1104642" y="4058283"/>
            <a:ext cx="606256" cy="307777"/>
          </a:xfrm>
          <a:prstGeom prst="rect">
            <a:avLst/>
          </a:prstGeom>
          <a:noFill/>
        </p:spPr>
        <p:txBody>
          <a:bodyPr wrap="none" rtlCol="0">
            <a:spAutoFit/>
          </a:bodyPr>
          <a:lstStyle/>
          <a:p>
            <a:r>
              <a:rPr lang="en-US" sz="1400" dirty="0" smtClean="0"/>
              <a:t>9 run</a:t>
            </a:r>
            <a:endParaRPr lang="en-US" sz="1400" b="1" dirty="0" smtClean="0"/>
          </a:p>
        </p:txBody>
      </p:sp>
      <p:sp>
        <p:nvSpPr>
          <p:cNvPr id="54" name="Rectangle 53"/>
          <p:cNvSpPr/>
          <p:nvPr/>
        </p:nvSpPr>
        <p:spPr>
          <a:xfrm>
            <a:off x="433981" y="4804052"/>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5" name="TextBox 54"/>
          <p:cNvSpPr txBox="1"/>
          <p:nvPr/>
        </p:nvSpPr>
        <p:spPr>
          <a:xfrm>
            <a:off x="421197" y="4804051"/>
            <a:ext cx="1913020" cy="461665"/>
          </a:xfrm>
          <a:prstGeom prst="rect">
            <a:avLst/>
          </a:prstGeom>
          <a:noFill/>
        </p:spPr>
        <p:txBody>
          <a:bodyPr wrap="square" rtlCol="0">
            <a:spAutoFit/>
          </a:bodyPr>
          <a:lstStyle/>
          <a:p>
            <a:pPr algn="ctr"/>
            <a:r>
              <a:rPr lang="en-US" sz="1200" dirty="0" smtClean="0"/>
              <a:t>Hyperparameters:</a:t>
            </a:r>
            <a:r>
              <a:rPr lang="en-US" sz="1200" b="1" dirty="0"/>
              <a:t>3</a:t>
            </a:r>
            <a:endParaRPr lang="en-US" sz="1200" b="1" dirty="0" smtClean="0"/>
          </a:p>
          <a:p>
            <a:pPr algn="ctr"/>
            <a:r>
              <a:rPr lang="en-US" sz="1200" dirty="0" smtClean="0"/>
              <a:t>Data :</a:t>
            </a:r>
            <a:r>
              <a:rPr lang="en-US" sz="1200" b="1" dirty="0" smtClean="0"/>
              <a:t>33.33%</a:t>
            </a:r>
          </a:p>
        </p:txBody>
      </p:sp>
      <p:sp>
        <p:nvSpPr>
          <p:cNvPr id="56" name="Curved Right Arrow 55"/>
          <p:cNvSpPr/>
          <p:nvPr/>
        </p:nvSpPr>
        <p:spPr>
          <a:xfrm>
            <a:off x="632039" y="5344791"/>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TextBox 56"/>
          <p:cNvSpPr txBox="1"/>
          <p:nvPr/>
        </p:nvSpPr>
        <p:spPr>
          <a:xfrm>
            <a:off x="1117426" y="5353832"/>
            <a:ext cx="606256" cy="307777"/>
          </a:xfrm>
          <a:prstGeom prst="rect">
            <a:avLst/>
          </a:prstGeom>
          <a:noFill/>
        </p:spPr>
        <p:txBody>
          <a:bodyPr wrap="none" rtlCol="0">
            <a:spAutoFit/>
          </a:bodyPr>
          <a:lstStyle/>
          <a:p>
            <a:r>
              <a:rPr lang="en-US" sz="1400" dirty="0"/>
              <a:t>3</a:t>
            </a:r>
            <a:r>
              <a:rPr lang="en-US" sz="1400" dirty="0" smtClean="0"/>
              <a:t> run</a:t>
            </a:r>
            <a:endParaRPr lang="en-US" sz="1400" b="1" dirty="0" smtClean="0"/>
          </a:p>
        </p:txBody>
      </p:sp>
      <p:cxnSp>
        <p:nvCxnSpPr>
          <p:cNvPr id="60" name="Straight Arrow Connector 59"/>
          <p:cNvCxnSpPr/>
          <p:nvPr/>
        </p:nvCxnSpPr>
        <p:spPr>
          <a:xfrm>
            <a:off x="1349247" y="1881876"/>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1" name="Straight Arrow Connector 60"/>
          <p:cNvCxnSpPr/>
          <p:nvPr/>
        </p:nvCxnSpPr>
        <p:spPr>
          <a:xfrm>
            <a:off x="1332184" y="3189553"/>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2" name="Straight Arrow Connector 61"/>
          <p:cNvCxnSpPr/>
          <p:nvPr/>
        </p:nvCxnSpPr>
        <p:spPr>
          <a:xfrm>
            <a:off x="1332184" y="4485102"/>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3" name="Straight Arrow Connector 62"/>
          <p:cNvCxnSpPr/>
          <p:nvPr/>
        </p:nvCxnSpPr>
        <p:spPr>
          <a:xfrm flipH="1">
            <a:off x="1344216" y="5792273"/>
            <a:ext cx="2282" cy="22647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64" name="TextBox 63"/>
          <p:cNvSpPr txBox="1"/>
          <p:nvPr/>
        </p:nvSpPr>
        <p:spPr>
          <a:xfrm>
            <a:off x="2728272" y="350604"/>
            <a:ext cx="1959191" cy="307777"/>
          </a:xfrm>
          <a:prstGeom prst="rect">
            <a:avLst/>
          </a:prstGeom>
          <a:noFill/>
        </p:spPr>
        <p:txBody>
          <a:bodyPr wrap="none" rtlCol="0">
            <a:spAutoFit/>
          </a:bodyPr>
          <a:lstStyle/>
          <a:p>
            <a:r>
              <a:rPr lang="en-US" sz="1400" dirty="0" smtClean="0"/>
              <a:t>Hyperparameters:</a:t>
            </a:r>
            <a:r>
              <a:rPr lang="en-US" sz="1400" b="1" dirty="0" smtClean="0"/>
              <a:t>27</a:t>
            </a:r>
          </a:p>
        </p:txBody>
      </p:sp>
      <p:sp>
        <p:nvSpPr>
          <p:cNvPr id="65" name="TextBox 64"/>
          <p:cNvSpPr txBox="1"/>
          <p:nvPr/>
        </p:nvSpPr>
        <p:spPr>
          <a:xfrm>
            <a:off x="9926043" y="581147"/>
            <a:ext cx="1856598" cy="307777"/>
          </a:xfrm>
          <a:prstGeom prst="rect">
            <a:avLst/>
          </a:prstGeom>
          <a:noFill/>
        </p:spPr>
        <p:txBody>
          <a:bodyPr wrap="none" rtlCol="0">
            <a:spAutoFit/>
          </a:bodyPr>
          <a:lstStyle/>
          <a:p>
            <a:r>
              <a:rPr lang="en-US" sz="1400" dirty="0" smtClean="0"/>
              <a:t>Hyperparameters:9</a:t>
            </a:r>
            <a:endParaRPr lang="en-US" sz="1400" b="1" dirty="0" smtClean="0"/>
          </a:p>
        </p:txBody>
      </p:sp>
      <p:sp>
        <p:nvSpPr>
          <p:cNvPr id="66" name="TextBox 65"/>
          <p:cNvSpPr txBox="1"/>
          <p:nvPr/>
        </p:nvSpPr>
        <p:spPr>
          <a:xfrm>
            <a:off x="1294068" y="3197371"/>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67" name="TextBox 66"/>
          <p:cNvSpPr txBox="1"/>
          <p:nvPr/>
        </p:nvSpPr>
        <p:spPr>
          <a:xfrm>
            <a:off x="1294068" y="4490399"/>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88" name="TextBox 87"/>
          <p:cNvSpPr txBox="1"/>
          <p:nvPr/>
        </p:nvSpPr>
        <p:spPr>
          <a:xfrm>
            <a:off x="416557" y="5961172"/>
            <a:ext cx="1913020" cy="646331"/>
          </a:xfrm>
          <a:prstGeom prst="rect">
            <a:avLst/>
          </a:prstGeom>
          <a:noFill/>
        </p:spPr>
        <p:txBody>
          <a:bodyPr wrap="square" rtlCol="0">
            <a:spAutoFit/>
          </a:bodyPr>
          <a:lstStyle/>
          <a:p>
            <a:pPr algn="ctr"/>
            <a:r>
              <a:rPr lang="en-US" sz="1200" dirty="0" smtClean="0"/>
              <a:t>Hyperparameters:</a:t>
            </a:r>
            <a:r>
              <a:rPr lang="en-US" sz="1200" b="1" dirty="0" smtClean="0"/>
              <a:t>1</a:t>
            </a:r>
          </a:p>
          <a:p>
            <a:pPr algn="ctr"/>
            <a:r>
              <a:rPr lang="en-US" sz="1200" dirty="0" smtClean="0"/>
              <a:t>Data :</a:t>
            </a:r>
            <a:r>
              <a:rPr lang="en-US" sz="1200" b="1" dirty="0" smtClean="0"/>
              <a:t>100%</a:t>
            </a:r>
          </a:p>
          <a:p>
            <a:pPr algn="ctr"/>
            <a:r>
              <a:rPr lang="en-US" sz="1200" b="1" dirty="0" smtClean="0"/>
              <a:t>Best Model</a:t>
            </a:r>
          </a:p>
        </p:txBody>
      </p:sp>
      <p:sp>
        <p:nvSpPr>
          <p:cNvPr id="89" name="Rounded Rectangle 88"/>
          <p:cNvSpPr/>
          <p:nvPr/>
        </p:nvSpPr>
        <p:spPr>
          <a:xfrm>
            <a:off x="2684025" y="742236"/>
            <a:ext cx="2308010" cy="58901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95" name="Rectangle 94"/>
          <p:cNvSpPr/>
          <p:nvPr/>
        </p:nvSpPr>
        <p:spPr>
          <a:xfrm>
            <a:off x="2885899" y="889377"/>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6" name="TextBox 95"/>
          <p:cNvSpPr txBox="1"/>
          <p:nvPr/>
        </p:nvSpPr>
        <p:spPr>
          <a:xfrm>
            <a:off x="2874181" y="889376"/>
            <a:ext cx="1913020" cy="461665"/>
          </a:xfrm>
          <a:prstGeom prst="rect">
            <a:avLst/>
          </a:prstGeom>
          <a:noFill/>
        </p:spPr>
        <p:txBody>
          <a:bodyPr wrap="square" rtlCol="0">
            <a:spAutoFit/>
          </a:bodyPr>
          <a:lstStyle/>
          <a:p>
            <a:pPr algn="ctr"/>
            <a:r>
              <a:rPr lang="en-US" sz="1200" dirty="0" smtClean="0"/>
              <a:t>Hyperparameters:</a:t>
            </a:r>
            <a:r>
              <a:rPr lang="en-US" sz="1200" b="1" dirty="0" smtClean="0"/>
              <a:t>27</a:t>
            </a:r>
          </a:p>
          <a:p>
            <a:pPr algn="ctr"/>
            <a:r>
              <a:rPr lang="en-US" sz="1200" dirty="0"/>
              <a:t>Data </a:t>
            </a:r>
            <a:r>
              <a:rPr lang="en-US" sz="1200" dirty="0" smtClean="0"/>
              <a:t>:</a:t>
            </a:r>
            <a:r>
              <a:rPr lang="en-US" sz="1200" b="1" dirty="0"/>
              <a:t>3.7%</a:t>
            </a:r>
            <a:endParaRPr lang="en-US" sz="1200" b="1" dirty="0" smtClean="0"/>
          </a:p>
        </p:txBody>
      </p:sp>
      <p:sp>
        <p:nvSpPr>
          <p:cNvPr id="97" name="Curved Right Arrow 96"/>
          <p:cNvSpPr/>
          <p:nvPr/>
        </p:nvSpPr>
        <p:spPr>
          <a:xfrm>
            <a:off x="3083957" y="1430116"/>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8" name="TextBox 97"/>
          <p:cNvSpPr txBox="1"/>
          <p:nvPr/>
        </p:nvSpPr>
        <p:spPr>
          <a:xfrm>
            <a:off x="3569344" y="1439157"/>
            <a:ext cx="705642" cy="307777"/>
          </a:xfrm>
          <a:prstGeom prst="rect">
            <a:avLst/>
          </a:prstGeom>
          <a:noFill/>
        </p:spPr>
        <p:txBody>
          <a:bodyPr wrap="none" rtlCol="0">
            <a:spAutoFit/>
          </a:bodyPr>
          <a:lstStyle/>
          <a:p>
            <a:r>
              <a:rPr lang="en-US" sz="1400" dirty="0" smtClean="0"/>
              <a:t>27 run</a:t>
            </a:r>
            <a:endParaRPr lang="en-US" sz="1400" b="1" dirty="0" smtClean="0"/>
          </a:p>
        </p:txBody>
      </p:sp>
      <p:sp>
        <p:nvSpPr>
          <p:cNvPr id="99" name="Rectangle 98"/>
          <p:cNvSpPr/>
          <p:nvPr/>
        </p:nvSpPr>
        <p:spPr>
          <a:xfrm>
            <a:off x="2874181" y="2197054"/>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00" name="TextBox 99"/>
          <p:cNvSpPr txBox="1"/>
          <p:nvPr/>
        </p:nvSpPr>
        <p:spPr>
          <a:xfrm>
            <a:off x="2861759" y="2197053"/>
            <a:ext cx="1925442" cy="461665"/>
          </a:xfrm>
          <a:prstGeom prst="rect">
            <a:avLst/>
          </a:prstGeom>
          <a:noFill/>
        </p:spPr>
        <p:txBody>
          <a:bodyPr wrap="square" rtlCol="0">
            <a:spAutoFit/>
          </a:bodyPr>
          <a:lstStyle/>
          <a:p>
            <a:pPr algn="ctr"/>
            <a:r>
              <a:rPr lang="en-US" sz="1200" dirty="0" smtClean="0"/>
              <a:t>Hyperparameters:</a:t>
            </a:r>
            <a:r>
              <a:rPr lang="en-US" sz="1200" b="1" dirty="0"/>
              <a:t>9</a:t>
            </a:r>
            <a:endParaRPr lang="en-US" sz="1200" b="1" dirty="0" smtClean="0"/>
          </a:p>
          <a:p>
            <a:pPr algn="ctr"/>
            <a:r>
              <a:rPr lang="en-US" sz="1200" dirty="0"/>
              <a:t>Data </a:t>
            </a:r>
            <a:r>
              <a:rPr lang="en-US" sz="1200" dirty="0" smtClean="0"/>
              <a:t>:</a:t>
            </a:r>
            <a:r>
              <a:rPr lang="en-US" sz="1200" b="1" dirty="0"/>
              <a:t>11.11%</a:t>
            </a:r>
            <a:endParaRPr lang="en-US" sz="1200" b="1" dirty="0" smtClean="0"/>
          </a:p>
        </p:txBody>
      </p:sp>
      <p:sp>
        <p:nvSpPr>
          <p:cNvPr id="101" name="Curved Right Arrow 100"/>
          <p:cNvSpPr/>
          <p:nvPr/>
        </p:nvSpPr>
        <p:spPr>
          <a:xfrm>
            <a:off x="3072239" y="2737793"/>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2" name="TextBox 101"/>
          <p:cNvSpPr txBox="1"/>
          <p:nvPr/>
        </p:nvSpPr>
        <p:spPr>
          <a:xfrm>
            <a:off x="3557626" y="2746834"/>
            <a:ext cx="606256" cy="307777"/>
          </a:xfrm>
          <a:prstGeom prst="rect">
            <a:avLst/>
          </a:prstGeom>
          <a:noFill/>
        </p:spPr>
        <p:txBody>
          <a:bodyPr wrap="none" rtlCol="0">
            <a:spAutoFit/>
          </a:bodyPr>
          <a:lstStyle/>
          <a:p>
            <a:r>
              <a:rPr lang="en-US" sz="1400" dirty="0" smtClean="0"/>
              <a:t>9 run</a:t>
            </a:r>
            <a:endParaRPr lang="en-US" sz="1400" b="1" dirty="0" smtClean="0"/>
          </a:p>
        </p:txBody>
      </p:sp>
      <p:sp>
        <p:nvSpPr>
          <p:cNvPr id="103" name="Rectangle 102"/>
          <p:cNvSpPr/>
          <p:nvPr/>
        </p:nvSpPr>
        <p:spPr>
          <a:xfrm>
            <a:off x="2886965" y="3492603"/>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04" name="TextBox 103"/>
          <p:cNvSpPr txBox="1"/>
          <p:nvPr/>
        </p:nvSpPr>
        <p:spPr>
          <a:xfrm>
            <a:off x="2874181" y="3492602"/>
            <a:ext cx="1913020" cy="461665"/>
          </a:xfrm>
          <a:prstGeom prst="rect">
            <a:avLst/>
          </a:prstGeom>
          <a:noFill/>
        </p:spPr>
        <p:txBody>
          <a:bodyPr wrap="square" rtlCol="0">
            <a:spAutoFit/>
          </a:bodyPr>
          <a:lstStyle/>
          <a:p>
            <a:pPr algn="ctr"/>
            <a:r>
              <a:rPr lang="en-US" sz="1200" dirty="0" smtClean="0"/>
              <a:t>Hyperparameters:</a:t>
            </a:r>
            <a:r>
              <a:rPr lang="en-US" sz="1200" b="1" dirty="0"/>
              <a:t>3</a:t>
            </a:r>
            <a:endParaRPr lang="en-US" sz="1200" b="1" dirty="0" smtClean="0"/>
          </a:p>
          <a:p>
            <a:pPr algn="ctr"/>
            <a:r>
              <a:rPr lang="en-US" sz="1200" dirty="0" smtClean="0"/>
              <a:t>Data :</a:t>
            </a:r>
            <a:r>
              <a:rPr lang="en-US" sz="1200" b="1" dirty="0" smtClean="0"/>
              <a:t>33.33%</a:t>
            </a:r>
          </a:p>
        </p:txBody>
      </p:sp>
      <p:sp>
        <p:nvSpPr>
          <p:cNvPr id="105" name="Curved Right Arrow 104"/>
          <p:cNvSpPr/>
          <p:nvPr/>
        </p:nvSpPr>
        <p:spPr>
          <a:xfrm>
            <a:off x="3085023" y="4033342"/>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6" name="TextBox 105"/>
          <p:cNvSpPr txBox="1"/>
          <p:nvPr/>
        </p:nvSpPr>
        <p:spPr>
          <a:xfrm>
            <a:off x="3570410" y="4042383"/>
            <a:ext cx="606256" cy="307777"/>
          </a:xfrm>
          <a:prstGeom prst="rect">
            <a:avLst/>
          </a:prstGeom>
          <a:noFill/>
        </p:spPr>
        <p:txBody>
          <a:bodyPr wrap="none" rtlCol="0">
            <a:spAutoFit/>
          </a:bodyPr>
          <a:lstStyle/>
          <a:p>
            <a:r>
              <a:rPr lang="en-US" sz="1400" dirty="0"/>
              <a:t>3</a:t>
            </a:r>
            <a:r>
              <a:rPr lang="en-US" sz="1400" dirty="0" smtClean="0"/>
              <a:t> run</a:t>
            </a:r>
            <a:endParaRPr lang="en-US" sz="1400" b="1" dirty="0" smtClean="0"/>
          </a:p>
        </p:txBody>
      </p:sp>
      <p:cxnSp>
        <p:nvCxnSpPr>
          <p:cNvPr id="108" name="Straight Arrow Connector 107"/>
          <p:cNvCxnSpPr/>
          <p:nvPr/>
        </p:nvCxnSpPr>
        <p:spPr>
          <a:xfrm>
            <a:off x="3785168" y="1878104"/>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09" name="Straight Arrow Connector 108"/>
          <p:cNvCxnSpPr/>
          <p:nvPr/>
        </p:nvCxnSpPr>
        <p:spPr>
          <a:xfrm>
            <a:off x="3785168" y="3173653"/>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10" name="Straight Arrow Connector 109"/>
          <p:cNvCxnSpPr/>
          <p:nvPr/>
        </p:nvCxnSpPr>
        <p:spPr>
          <a:xfrm flipH="1">
            <a:off x="3797200" y="4480824"/>
            <a:ext cx="2282" cy="22647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111" name="TextBox 110"/>
          <p:cNvSpPr txBox="1"/>
          <p:nvPr/>
        </p:nvSpPr>
        <p:spPr>
          <a:xfrm>
            <a:off x="3747052" y="1885922"/>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112" name="TextBox 111"/>
          <p:cNvSpPr txBox="1"/>
          <p:nvPr/>
        </p:nvSpPr>
        <p:spPr>
          <a:xfrm>
            <a:off x="3747052" y="3178950"/>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113" name="TextBox 112"/>
          <p:cNvSpPr txBox="1"/>
          <p:nvPr/>
        </p:nvSpPr>
        <p:spPr>
          <a:xfrm>
            <a:off x="2869541" y="4649723"/>
            <a:ext cx="1913020" cy="646331"/>
          </a:xfrm>
          <a:prstGeom prst="rect">
            <a:avLst/>
          </a:prstGeom>
          <a:noFill/>
        </p:spPr>
        <p:txBody>
          <a:bodyPr wrap="square" rtlCol="0">
            <a:spAutoFit/>
          </a:bodyPr>
          <a:lstStyle/>
          <a:p>
            <a:pPr algn="ctr"/>
            <a:r>
              <a:rPr lang="en-US" sz="1200" dirty="0" smtClean="0"/>
              <a:t>Hyperparameters:</a:t>
            </a:r>
            <a:r>
              <a:rPr lang="en-US" sz="1200" b="1" dirty="0" smtClean="0"/>
              <a:t>1</a:t>
            </a:r>
          </a:p>
          <a:p>
            <a:pPr algn="ctr"/>
            <a:r>
              <a:rPr lang="en-US" sz="1200" dirty="0" smtClean="0"/>
              <a:t>Data :</a:t>
            </a:r>
            <a:r>
              <a:rPr lang="en-US" sz="1200" b="1" dirty="0" smtClean="0"/>
              <a:t>100%</a:t>
            </a:r>
          </a:p>
          <a:p>
            <a:pPr algn="ctr"/>
            <a:r>
              <a:rPr lang="en-US" sz="1200" b="1" dirty="0" smtClean="0"/>
              <a:t>Best Model</a:t>
            </a:r>
          </a:p>
        </p:txBody>
      </p:sp>
      <p:sp>
        <p:nvSpPr>
          <p:cNvPr id="70" name="Rectangle 69"/>
          <p:cNvSpPr/>
          <p:nvPr/>
        </p:nvSpPr>
        <p:spPr>
          <a:xfrm>
            <a:off x="10023557" y="1077410"/>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1" name="TextBox 70"/>
          <p:cNvSpPr txBox="1"/>
          <p:nvPr/>
        </p:nvSpPr>
        <p:spPr>
          <a:xfrm>
            <a:off x="10011135" y="1077409"/>
            <a:ext cx="1925442" cy="461665"/>
          </a:xfrm>
          <a:prstGeom prst="rect">
            <a:avLst/>
          </a:prstGeom>
          <a:noFill/>
        </p:spPr>
        <p:txBody>
          <a:bodyPr wrap="square" rtlCol="0">
            <a:spAutoFit/>
          </a:bodyPr>
          <a:lstStyle/>
          <a:p>
            <a:pPr algn="ctr"/>
            <a:r>
              <a:rPr lang="en-US" sz="1200" dirty="0" smtClean="0"/>
              <a:t>Hyperparameters:</a:t>
            </a:r>
            <a:r>
              <a:rPr lang="en-US" sz="1200" b="1" dirty="0"/>
              <a:t>9</a:t>
            </a:r>
            <a:endParaRPr lang="en-US" sz="1200" b="1" dirty="0" smtClean="0"/>
          </a:p>
          <a:p>
            <a:pPr algn="ctr"/>
            <a:r>
              <a:rPr lang="en-US" sz="1200" dirty="0"/>
              <a:t>Data </a:t>
            </a:r>
            <a:r>
              <a:rPr lang="en-US" sz="1200" dirty="0" smtClean="0"/>
              <a:t>:</a:t>
            </a:r>
            <a:r>
              <a:rPr lang="en-US" sz="1200" b="1" dirty="0"/>
              <a:t>11.11%</a:t>
            </a:r>
            <a:endParaRPr lang="en-US" sz="1200" b="1" dirty="0" smtClean="0"/>
          </a:p>
        </p:txBody>
      </p:sp>
      <p:sp>
        <p:nvSpPr>
          <p:cNvPr id="72" name="Curved Right Arrow 71"/>
          <p:cNvSpPr/>
          <p:nvPr/>
        </p:nvSpPr>
        <p:spPr>
          <a:xfrm>
            <a:off x="10221615" y="1618149"/>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3" name="TextBox 72"/>
          <p:cNvSpPr txBox="1"/>
          <p:nvPr/>
        </p:nvSpPr>
        <p:spPr>
          <a:xfrm>
            <a:off x="10707002" y="1627190"/>
            <a:ext cx="606256" cy="307777"/>
          </a:xfrm>
          <a:prstGeom prst="rect">
            <a:avLst/>
          </a:prstGeom>
          <a:noFill/>
        </p:spPr>
        <p:txBody>
          <a:bodyPr wrap="none" rtlCol="0">
            <a:spAutoFit/>
          </a:bodyPr>
          <a:lstStyle/>
          <a:p>
            <a:r>
              <a:rPr lang="en-US" sz="1400" dirty="0" smtClean="0"/>
              <a:t>9 run</a:t>
            </a:r>
            <a:endParaRPr lang="en-US" sz="1400" b="1" dirty="0" smtClean="0"/>
          </a:p>
        </p:txBody>
      </p:sp>
      <p:sp>
        <p:nvSpPr>
          <p:cNvPr id="74" name="Rectangle 73"/>
          <p:cNvSpPr/>
          <p:nvPr/>
        </p:nvSpPr>
        <p:spPr>
          <a:xfrm>
            <a:off x="10036341" y="2372959"/>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5" name="TextBox 74"/>
          <p:cNvSpPr txBox="1"/>
          <p:nvPr/>
        </p:nvSpPr>
        <p:spPr>
          <a:xfrm>
            <a:off x="10023557" y="2372958"/>
            <a:ext cx="1913020" cy="461665"/>
          </a:xfrm>
          <a:prstGeom prst="rect">
            <a:avLst/>
          </a:prstGeom>
          <a:noFill/>
        </p:spPr>
        <p:txBody>
          <a:bodyPr wrap="square" rtlCol="0">
            <a:spAutoFit/>
          </a:bodyPr>
          <a:lstStyle/>
          <a:p>
            <a:pPr algn="ctr"/>
            <a:r>
              <a:rPr lang="en-US" sz="1200" dirty="0" smtClean="0"/>
              <a:t>Hyperparameters:</a:t>
            </a:r>
            <a:r>
              <a:rPr lang="en-US" sz="1200" b="1" dirty="0"/>
              <a:t>3</a:t>
            </a:r>
            <a:endParaRPr lang="en-US" sz="1200" b="1" dirty="0" smtClean="0"/>
          </a:p>
          <a:p>
            <a:pPr algn="ctr"/>
            <a:r>
              <a:rPr lang="en-US" sz="1200" dirty="0" smtClean="0"/>
              <a:t>Data :</a:t>
            </a:r>
            <a:r>
              <a:rPr lang="en-US" sz="1200" b="1" dirty="0" smtClean="0"/>
              <a:t>33.33%</a:t>
            </a:r>
          </a:p>
        </p:txBody>
      </p:sp>
      <p:sp>
        <p:nvSpPr>
          <p:cNvPr id="76" name="Curved Right Arrow 75"/>
          <p:cNvSpPr/>
          <p:nvPr/>
        </p:nvSpPr>
        <p:spPr>
          <a:xfrm>
            <a:off x="10234399" y="2913698"/>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10719786" y="2922739"/>
            <a:ext cx="606256" cy="307777"/>
          </a:xfrm>
          <a:prstGeom prst="rect">
            <a:avLst/>
          </a:prstGeom>
          <a:noFill/>
        </p:spPr>
        <p:txBody>
          <a:bodyPr wrap="none" rtlCol="0">
            <a:spAutoFit/>
          </a:bodyPr>
          <a:lstStyle/>
          <a:p>
            <a:r>
              <a:rPr lang="en-US" sz="1400" dirty="0"/>
              <a:t>3</a:t>
            </a:r>
            <a:r>
              <a:rPr lang="en-US" sz="1400" dirty="0" smtClean="0"/>
              <a:t> run</a:t>
            </a:r>
            <a:endParaRPr lang="en-US" sz="1400" b="1" dirty="0" smtClean="0"/>
          </a:p>
        </p:txBody>
      </p:sp>
      <p:cxnSp>
        <p:nvCxnSpPr>
          <p:cNvPr id="79" name="Straight Arrow Connector 78"/>
          <p:cNvCxnSpPr/>
          <p:nvPr/>
        </p:nvCxnSpPr>
        <p:spPr>
          <a:xfrm>
            <a:off x="10934544" y="2054009"/>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0" name="Straight Arrow Connector 79"/>
          <p:cNvCxnSpPr/>
          <p:nvPr/>
        </p:nvCxnSpPr>
        <p:spPr>
          <a:xfrm flipH="1">
            <a:off x="10946576" y="3361180"/>
            <a:ext cx="2282" cy="22647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2" name="TextBox 81"/>
          <p:cNvSpPr txBox="1"/>
          <p:nvPr/>
        </p:nvSpPr>
        <p:spPr>
          <a:xfrm>
            <a:off x="10896428" y="2059306"/>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83" name="TextBox 82"/>
          <p:cNvSpPr txBox="1"/>
          <p:nvPr/>
        </p:nvSpPr>
        <p:spPr>
          <a:xfrm>
            <a:off x="10018917" y="3530079"/>
            <a:ext cx="1913020" cy="646331"/>
          </a:xfrm>
          <a:prstGeom prst="rect">
            <a:avLst/>
          </a:prstGeom>
          <a:noFill/>
        </p:spPr>
        <p:txBody>
          <a:bodyPr wrap="square" rtlCol="0">
            <a:spAutoFit/>
          </a:bodyPr>
          <a:lstStyle/>
          <a:p>
            <a:pPr algn="ctr"/>
            <a:r>
              <a:rPr lang="en-US" sz="1200" dirty="0" smtClean="0"/>
              <a:t>Hyperparameters:</a:t>
            </a:r>
            <a:r>
              <a:rPr lang="en-US" sz="1200" b="1" dirty="0" smtClean="0"/>
              <a:t>1</a:t>
            </a:r>
          </a:p>
          <a:p>
            <a:pPr algn="ctr"/>
            <a:r>
              <a:rPr lang="en-US" sz="1200" dirty="0" smtClean="0"/>
              <a:t>Data :</a:t>
            </a:r>
            <a:r>
              <a:rPr lang="en-US" sz="1200" b="1" dirty="0" smtClean="0"/>
              <a:t>100%</a:t>
            </a:r>
          </a:p>
          <a:p>
            <a:pPr algn="ctr"/>
            <a:r>
              <a:rPr lang="en-US" sz="1200" b="1" dirty="0" smtClean="0"/>
              <a:t>Best Model</a:t>
            </a:r>
          </a:p>
        </p:txBody>
      </p:sp>
    </p:spTree>
    <p:extLst>
      <p:ext uri="{BB962C8B-B14F-4D97-AF65-F5344CB8AC3E}">
        <p14:creationId xmlns:p14="http://schemas.microsoft.com/office/powerpoint/2010/main" val="328362759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219009" y="742236"/>
            <a:ext cx="2308010" cy="58901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graphicFrame>
        <p:nvGraphicFramePr>
          <p:cNvPr id="9" name="Table 8"/>
          <p:cNvGraphicFramePr>
            <a:graphicFrameLocks noGrp="1"/>
          </p:cNvGraphicFramePr>
          <p:nvPr>
            <p:extLst>
              <p:ext uri="{D42A27DB-BD31-4B8C-83A1-F6EECF244321}">
                <p14:modId xmlns:p14="http://schemas.microsoft.com/office/powerpoint/2010/main" val="3231877254"/>
              </p:ext>
            </p:extLst>
          </p:nvPr>
        </p:nvGraphicFramePr>
        <p:xfrm>
          <a:off x="7678884" y="844907"/>
          <a:ext cx="2767262" cy="5692212"/>
        </p:xfrm>
        <a:graphic>
          <a:graphicData uri="http://schemas.openxmlformats.org/drawingml/2006/table">
            <a:tbl>
              <a:tblPr firstRow="1" bandRow="1">
                <a:tableStyleId>{5C22544A-7EE6-4342-B048-85BDC9FD1C3A}</a:tableStyleId>
              </a:tblPr>
              <a:tblGrid>
                <a:gridCol w="585355">
                  <a:extLst>
                    <a:ext uri="{9D8B030D-6E8A-4147-A177-3AD203B41FA5}">
                      <a16:colId xmlns:a16="http://schemas.microsoft.com/office/drawing/2014/main" val="1396347712"/>
                    </a:ext>
                  </a:extLst>
                </a:gridCol>
                <a:gridCol w="585998">
                  <a:extLst>
                    <a:ext uri="{9D8B030D-6E8A-4147-A177-3AD203B41FA5}">
                      <a16:colId xmlns:a16="http://schemas.microsoft.com/office/drawing/2014/main" val="943253013"/>
                    </a:ext>
                  </a:extLst>
                </a:gridCol>
                <a:gridCol w="585999">
                  <a:extLst>
                    <a:ext uri="{9D8B030D-6E8A-4147-A177-3AD203B41FA5}">
                      <a16:colId xmlns:a16="http://schemas.microsoft.com/office/drawing/2014/main" val="1931461066"/>
                    </a:ext>
                  </a:extLst>
                </a:gridCol>
                <a:gridCol w="1009910">
                  <a:extLst>
                    <a:ext uri="{9D8B030D-6E8A-4147-A177-3AD203B41FA5}">
                      <a16:colId xmlns:a16="http://schemas.microsoft.com/office/drawing/2014/main" val="1862237152"/>
                    </a:ext>
                  </a:extLst>
                </a:gridCol>
              </a:tblGrid>
              <a:tr h="316234">
                <a:tc>
                  <a:txBody>
                    <a:bodyPr/>
                    <a:lstStyle/>
                    <a:p>
                      <a:r>
                        <a:rPr lang="en-US" sz="1100" dirty="0" smtClean="0"/>
                        <a:t>depth</a:t>
                      </a:r>
                      <a:endParaRPr lang="en-US" sz="1100" dirty="0"/>
                    </a:p>
                  </a:txBody>
                  <a:tcPr/>
                </a:tc>
                <a:tc>
                  <a:txBody>
                    <a:bodyPr/>
                    <a:lstStyle/>
                    <a:p>
                      <a:r>
                        <a:rPr lang="en-US" sz="1100" dirty="0" smtClean="0"/>
                        <a:t>Bins</a:t>
                      </a:r>
                      <a:endParaRPr lang="en-US" sz="1100" dirty="0"/>
                    </a:p>
                  </a:txBody>
                  <a:tcPr/>
                </a:tc>
                <a:tc>
                  <a:txBody>
                    <a:bodyPr/>
                    <a:lstStyle/>
                    <a:p>
                      <a:r>
                        <a:rPr lang="en-US" sz="1100" dirty="0" smtClean="0"/>
                        <a:t>Trees</a:t>
                      </a:r>
                      <a:endParaRPr lang="en-US" sz="1100" dirty="0"/>
                    </a:p>
                  </a:txBody>
                  <a:tcPr/>
                </a:tc>
                <a:tc>
                  <a:txBody>
                    <a:bodyPr/>
                    <a:lstStyle/>
                    <a:p>
                      <a:r>
                        <a:rPr lang="en-US" sz="1100" dirty="0" smtClean="0"/>
                        <a:t>impurity</a:t>
                      </a:r>
                      <a:endParaRPr lang="en-US" sz="1100" dirty="0"/>
                    </a:p>
                  </a:txBody>
                  <a:tcPr/>
                </a:tc>
                <a:extLst>
                  <a:ext uri="{0D108BD9-81ED-4DB2-BD59-A6C34878D82A}">
                    <a16:rowId xmlns:a16="http://schemas.microsoft.com/office/drawing/2014/main" val="1247770519"/>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2634226234"/>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1266678788"/>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879056396"/>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20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4001684811"/>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514823359"/>
                  </a:ext>
                </a:extLst>
              </a:tr>
              <a:tr h="316234">
                <a:tc>
                  <a:txBody>
                    <a:bodyPr/>
                    <a:lstStyle/>
                    <a:p>
                      <a:r>
                        <a:rPr lang="en-US" sz="1400" dirty="0" smtClean="0"/>
                        <a:t>5</a:t>
                      </a:r>
                      <a:endParaRPr lang="en-US" sz="1400" dirty="0"/>
                    </a:p>
                  </a:txBody>
                  <a:tcPr/>
                </a:tc>
                <a:tc>
                  <a:txBody>
                    <a:bodyPr/>
                    <a:lstStyle/>
                    <a:p>
                      <a:r>
                        <a:rPr lang="en-US" sz="1400" dirty="0" smtClean="0"/>
                        <a:t>32</a:t>
                      </a:r>
                      <a:endParaRPr lang="en-US" sz="1400" dirty="0"/>
                    </a:p>
                  </a:txBody>
                  <a:tcPr/>
                </a:tc>
                <a:tc>
                  <a:txBody>
                    <a:bodyPr/>
                    <a:lstStyle/>
                    <a:p>
                      <a:r>
                        <a:rPr lang="en-US" sz="1400" dirty="0" smtClean="0"/>
                        <a:t>30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952334250"/>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780366044"/>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3957689641"/>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905207508"/>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20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150783616"/>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323225899"/>
                  </a:ext>
                </a:extLst>
              </a:tr>
              <a:tr h="316234">
                <a:tc>
                  <a:txBody>
                    <a:bodyPr/>
                    <a:lstStyle/>
                    <a:p>
                      <a:r>
                        <a:rPr lang="en-US" sz="1400" dirty="0" smtClean="0"/>
                        <a:t>5</a:t>
                      </a:r>
                      <a:endParaRPr lang="en-US" sz="1400" dirty="0"/>
                    </a:p>
                  </a:txBody>
                  <a:tcPr/>
                </a:tc>
                <a:tc>
                  <a:txBody>
                    <a:bodyPr/>
                    <a:lstStyle/>
                    <a:p>
                      <a:r>
                        <a:rPr lang="en-US" sz="1400" dirty="0" smtClean="0"/>
                        <a:t>64</a:t>
                      </a:r>
                      <a:endParaRPr lang="en-US" sz="1400" dirty="0"/>
                    </a:p>
                  </a:txBody>
                  <a:tcPr/>
                </a:tc>
                <a:tc>
                  <a:txBody>
                    <a:bodyPr/>
                    <a:lstStyle/>
                    <a:p>
                      <a:r>
                        <a:rPr lang="en-US" sz="1400" dirty="0" smtClean="0"/>
                        <a:t>30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343972637"/>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10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280607072"/>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10</a:t>
                      </a:r>
                      <a:endParaRPr lang="en-US" sz="1400" dirty="0"/>
                    </a:p>
                  </a:txBody>
                  <a:tcPr/>
                </a:tc>
                <a:tc>
                  <a:txBody>
                    <a:bodyPr/>
                    <a:lstStyle/>
                    <a:p>
                      <a:r>
                        <a:rPr lang="en-US" sz="1400" dirty="0" smtClean="0"/>
                        <a:t>entropy</a:t>
                      </a:r>
                      <a:endParaRPr lang="en-US" sz="1400" dirty="0"/>
                    </a:p>
                  </a:txBody>
                  <a:tcPr/>
                </a:tc>
                <a:extLst>
                  <a:ext uri="{0D108BD9-81ED-4DB2-BD59-A6C34878D82A}">
                    <a16:rowId xmlns:a16="http://schemas.microsoft.com/office/drawing/2014/main" val="462792343"/>
                  </a:ext>
                </a:extLst>
              </a:tr>
              <a:tr h="316234">
                <a:tc>
                  <a:txBody>
                    <a:bodyPr/>
                    <a:lstStyle/>
                    <a:p>
                      <a:r>
                        <a:rPr lang="en-US" sz="1400" dirty="0" smtClean="0"/>
                        <a:t>5</a:t>
                      </a:r>
                      <a:endParaRPr lang="en-US" sz="1400" dirty="0"/>
                    </a:p>
                  </a:txBody>
                  <a:tcPr/>
                </a:tc>
                <a:tc>
                  <a:txBody>
                    <a:bodyPr/>
                    <a:lstStyle/>
                    <a:p>
                      <a:r>
                        <a:rPr lang="en-US" sz="1400" dirty="0" smtClean="0"/>
                        <a:t>128</a:t>
                      </a:r>
                      <a:endParaRPr lang="en-US" sz="1400" dirty="0"/>
                    </a:p>
                  </a:txBody>
                  <a:tcPr/>
                </a:tc>
                <a:tc>
                  <a:txBody>
                    <a:bodyPr/>
                    <a:lstStyle/>
                    <a:p>
                      <a:r>
                        <a:rPr lang="en-US" sz="1400" dirty="0" smtClean="0"/>
                        <a:t>20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836130564"/>
                  </a:ext>
                </a:extLst>
              </a:tr>
              <a:tr h="316234">
                <a:tc>
                  <a:txBody>
                    <a:bodyPr/>
                    <a:lstStyle/>
                    <a:p>
                      <a:r>
                        <a:rPr lang="en-US" sz="1400" dirty="0" smtClean="0"/>
                        <a:t>…</a:t>
                      </a:r>
                      <a:endParaRPr lang="en-US" sz="1400" dirty="0"/>
                    </a:p>
                  </a:txBody>
                  <a:tcPr/>
                </a:tc>
                <a:tc>
                  <a:txBody>
                    <a:bodyPr/>
                    <a:lstStyle/>
                    <a:p>
                      <a:r>
                        <a:rPr lang="en-US" sz="1400" dirty="0" smtClean="0"/>
                        <a:t>…</a:t>
                      </a:r>
                      <a:endParaRPr lang="en-US" sz="1400" dirty="0"/>
                    </a:p>
                  </a:txBody>
                  <a:tcPr/>
                </a:tc>
                <a:tc>
                  <a:txBody>
                    <a:bodyPr/>
                    <a:lstStyle/>
                    <a:p>
                      <a:r>
                        <a:rPr lang="en-US" sz="1400" dirty="0" smtClean="0"/>
                        <a:t>…</a:t>
                      </a:r>
                      <a:endParaRPr lang="en-US" sz="1400" dirty="0"/>
                    </a:p>
                  </a:txBody>
                  <a:tcPr/>
                </a:tc>
                <a:tc>
                  <a:txBody>
                    <a:bodyPr/>
                    <a:lstStyle/>
                    <a:p>
                      <a:r>
                        <a:rPr lang="en-US" sz="1400" dirty="0" smtClean="0"/>
                        <a:t>…</a:t>
                      </a:r>
                      <a:endParaRPr lang="en-US" sz="1400" dirty="0"/>
                    </a:p>
                  </a:txBody>
                  <a:tcPr/>
                </a:tc>
                <a:extLst>
                  <a:ext uri="{0D108BD9-81ED-4DB2-BD59-A6C34878D82A}">
                    <a16:rowId xmlns:a16="http://schemas.microsoft.com/office/drawing/2014/main" val="2856326349"/>
                  </a:ext>
                </a:extLst>
              </a:tr>
              <a:tr h="316234">
                <a:tc>
                  <a:txBody>
                    <a:bodyPr/>
                    <a:lstStyle/>
                    <a:p>
                      <a:r>
                        <a:rPr lang="en-US" sz="1400" dirty="0" smtClean="0"/>
                        <a:t>10</a:t>
                      </a:r>
                      <a:endParaRPr lang="en-US" sz="1400" dirty="0"/>
                    </a:p>
                  </a:txBody>
                  <a:tcPr/>
                </a:tc>
                <a:tc>
                  <a:txBody>
                    <a:bodyPr/>
                    <a:lstStyle/>
                    <a:p>
                      <a:r>
                        <a:rPr lang="en-US" sz="1400" dirty="0" smtClean="0"/>
                        <a:t>128</a:t>
                      </a:r>
                      <a:endParaRPr lang="en-US" sz="1400" dirty="0"/>
                    </a:p>
                  </a:txBody>
                  <a:tcPr/>
                </a:tc>
                <a:tc>
                  <a:txBody>
                    <a:bodyPr/>
                    <a:lstStyle/>
                    <a:p>
                      <a:r>
                        <a:rPr lang="en-US" sz="1400" dirty="0" smtClean="0"/>
                        <a:t>30</a:t>
                      </a:r>
                      <a:endParaRPr lang="en-US" sz="1400" dirty="0"/>
                    </a:p>
                  </a:txBody>
                  <a:tcPr/>
                </a:tc>
                <a:tc>
                  <a:txBody>
                    <a:bodyPr/>
                    <a:lstStyle/>
                    <a:p>
                      <a:r>
                        <a:rPr lang="en-US" sz="1400" dirty="0" smtClean="0"/>
                        <a:t>gini</a:t>
                      </a:r>
                      <a:endParaRPr lang="en-US" sz="1400" dirty="0"/>
                    </a:p>
                  </a:txBody>
                  <a:tcPr/>
                </a:tc>
                <a:extLst>
                  <a:ext uri="{0D108BD9-81ED-4DB2-BD59-A6C34878D82A}">
                    <a16:rowId xmlns:a16="http://schemas.microsoft.com/office/drawing/2014/main" val="1088092244"/>
                  </a:ext>
                </a:extLst>
              </a:tr>
            </a:tbl>
          </a:graphicData>
        </a:graphic>
      </p:graphicFrame>
      <p:sp>
        <p:nvSpPr>
          <p:cNvPr id="11" name="Rounded Rectangle 10"/>
          <p:cNvSpPr/>
          <p:nvPr/>
        </p:nvSpPr>
        <p:spPr>
          <a:xfrm>
            <a:off x="5185973" y="757990"/>
            <a:ext cx="2264437" cy="584951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4" name="Rectangle 13"/>
          <p:cNvSpPr/>
          <p:nvPr/>
        </p:nvSpPr>
        <p:spPr>
          <a:xfrm>
            <a:off x="428533" y="893148"/>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7" name="TextBox 16"/>
          <p:cNvSpPr txBox="1"/>
          <p:nvPr/>
        </p:nvSpPr>
        <p:spPr>
          <a:xfrm>
            <a:off x="396743" y="372904"/>
            <a:ext cx="1959191" cy="307777"/>
          </a:xfrm>
          <a:prstGeom prst="rect">
            <a:avLst/>
          </a:prstGeom>
          <a:noFill/>
        </p:spPr>
        <p:txBody>
          <a:bodyPr wrap="none" rtlCol="0">
            <a:spAutoFit/>
          </a:bodyPr>
          <a:lstStyle/>
          <a:p>
            <a:r>
              <a:rPr lang="en-US" sz="1400" dirty="0" smtClean="0"/>
              <a:t>Hyperparameters:</a:t>
            </a:r>
            <a:r>
              <a:rPr lang="en-US" sz="1400" b="1" dirty="0" smtClean="0"/>
              <a:t>81</a:t>
            </a:r>
          </a:p>
        </p:txBody>
      </p:sp>
      <p:sp>
        <p:nvSpPr>
          <p:cNvPr id="18" name="TextBox 17"/>
          <p:cNvSpPr txBox="1"/>
          <p:nvPr/>
        </p:nvSpPr>
        <p:spPr>
          <a:xfrm>
            <a:off x="581927" y="99042"/>
            <a:ext cx="1539204" cy="369332"/>
          </a:xfrm>
          <a:prstGeom prst="rect">
            <a:avLst/>
          </a:prstGeom>
          <a:noFill/>
        </p:spPr>
        <p:txBody>
          <a:bodyPr wrap="none" rtlCol="0">
            <a:spAutoFit/>
          </a:bodyPr>
          <a:lstStyle/>
          <a:p>
            <a:r>
              <a:rPr lang="en-US" b="1" dirty="0" smtClean="0"/>
              <a:t>Session One</a:t>
            </a:r>
            <a:endParaRPr lang="en-US" b="1" dirty="0"/>
          </a:p>
        </p:txBody>
      </p:sp>
      <p:sp>
        <p:nvSpPr>
          <p:cNvPr id="19" name="TextBox 18"/>
          <p:cNvSpPr txBox="1"/>
          <p:nvPr/>
        </p:nvSpPr>
        <p:spPr>
          <a:xfrm>
            <a:off x="3108297" y="73342"/>
            <a:ext cx="1487908" cy="369332"/>
          </a:xfrm>
          <a:prstGeom prst="rect">
            <a:avLst/>
          </a:prstGeom>
          <a:noFill/>
        </p:spPr>
        <p:txBody>
          <a:bodyPr wrap="none" rtlCol="0">
            <a:spAutoFit/>
          </a:bodyPr>
          <a:lstStyle/>
          <a:p>
            <a:r>
              <a:rPr lang="en-US" b="1" dirty="0" smtClean="0"/>
              <a:t>Session Two</a:t>
            </a:r>
            <a:endParaRPr lang="en-US" b="1" dirty="0"/>
          </a:p>
        </p:txBody>
      </p:sp>
      <p:sp>
        <p:nvSpPr>
          <p:cNvPr id="20" name="TextBox 19"/>
          <p:cNvSpPr txBox="1"/>
          <p:nvPr/>
        </p:nvSpPr>
        <p:spPr>
          <a:xfrm>
            <a:off x="5406432" y="111075"/>
            <a:ext cx="1662635" cy="369332"/>
          </a:xfrm>
          <a:prstGeom prst="rect">
            <a:avLst/>
          </a:prstGeom>
          <a:noFill/>
        </p:spPr>
        <p:txBody>
          <a:bodyPr wrap="none" rtlCol="0">
            <a:spAutoFit/>
          </a:bodyPr>
          <a:lstStyle/>
          <a:p>
            <a:r>
              <a:rPr lang="en-US" b="1" dirty="0" smtClean="0"/>
              <a:t>Session Three</a:t>
            </a:r>
            <a:endParaRPr lang="en-US" b="1" dirty="0"/>
          </a:p>
        </p:txBody>
      </p:sp>
      <p:sp>
        <p:nvSpPr>
          <p:cNvPr id="21" name="TextBox 20"/>
          <p:cNvSpPr txBox="1"/>
          <p:nvPr/>
        </p:nvSpPr>
        <p:spPr>
          <a:xfrm>
            <a:off x="368688" y="893147"/>
            <a:ext cx="1965529" cy="461665"/>
          </a:xfrm>
          <a:prstGeom prst="rect">
            <a:avLst/>
          </a:prstGeom>
          <a:noFill/>
        </p:spPr>
        <p:txBody>
          <a:bodyPr wrap="square" rtlCol="0">
            <a:spAutoFit/>
          </a:bodyPr>
          <a:lstStyle/>
          <a:p>
            <a:pPr algn="ctr"/>
            <a:r>
              <a:rPr lang="en-US" sz="1200" dirty="0" smtClean="0"/>
              <a:t>Hyperparameters:</a:t>
            </a:r>
            <a:r>
              <a:rPr lang="en-US" sz="1200" b="1" dirty="0" smtClean="0"/>
              <a:t>81</a:t>
            </a:r>
          </a:p>
          <a:p>
            <a:pPr algn="ctr"/>
            <a:r>
              <a:rPr lang="en-US" sz="1200" dirty="0" smtClean="0"/>
              <a:t>Data :</a:t>
            </a:r>
            <a:r>
              <a:rPr lang="en-US" sz="1200" b="1" dirty="0" smtClean="0"/>
              <a:t>1.23</a:t>
            </a:r>
            <a:r>
              <a:rPr lang="en-US" sz="1200" b="1" dirty="0"/>
              <a:t>%</a:t>
            </a:r>
            <a:endParaRPr lang="en-US" sz="1200" b="1" dirty="0" smtClean="0"/>
          </a:p>
        </p:txBody>
      </p:sp>
      <p:sp>
        <p:nvSpPr>
          <p:cNvPr id="28" name="TextBox 27"/>
          <p:cNvSpPr txBox="1"/>
          <p:nvPr/>
        </p:nvSpPr>
        <p:spPr>
          <a:xfrm>
            <a:off x="7751076" y="506352"/>
            <a:ext cx="2590774" cy="307777"/>
          </a:xfrm>
          <a:prstGeom prst="rect">
            <a:avLst/>
          </a:prstGeom>
          <a:noFill/>
        </p:spPr>
        <p:txBody>
          <a:bodyPr wrap="none" rtlCol="0">
            <a:spAutoFit/>
          </a:bodyPr>
          <a:lstStyle/>
          <a:p>
            <a:r>
              <a:rPr lang="en-US" sz="1400" dirty="0" smtClean="0"/>
              <a:t>All Hyperparameters Values</a:t>
            </a:r>
            <a:endParaRPr lang="en-US" sz="1400" b="1" dirty="0" smtClean="0"/>
          </a:p>
        </p:txBody>
      </p:sp>
      <p:sp>
        <p:nvSpPr>
          <p:cNvPr id="42" name="Curved Right Arrow 41"/>
          <p:cNvSpPr/>
          <p:nvPr/>
        </p:nvSpPr>
        <p:spPr>
          <a:xfrm>
            <a:off x="626591" y="1433887"/>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TextBox 42"/>
          <p:cNvSpPr txBox="1"/>
          <p:nvPr/>
        </p:nvSpPr>
        <p:spPr>
          <a:xfrm>
            <a:off x="1111978" y="1442928"/>
            <a:ext cx="705642" cy="307777"/>
          </a:xfrm>
          <a:prstGeom prst="rect">
            <a:avLst/>
          </a:prstGeom>
          <a:noFill/>
        </p:spPr>
        <p:txBody>
          <a:bodyPr wrap="none" rtlCol="0">
            <a:spAutoFit/>
          </a:bodyPr>
          <a:lstStyle/>
          <a:p>
            <a:r>
              <a:rPr lang="en-US" sz="1400" dirty="0" smtClean="0"/>
              <a:t>81 run</a:t>
            </a:r>
            <a:endParaRPr lang="en-US" sz="1400" b="1" dirty="0" smtClean="0"/>
          </a:p>
        </p:txBody>
      </p:sp>
      <p:sp>
        <p:nvSpPr>
          <p:cNvPr id="44" name="TextBox 43"/>
          <p:cNvSpPr txBox="1"/>
          <p:nvPr/>
        </p:nvSpPr>
        <p:spPr>
          <a:xfrm>
            <a:off x="1294068" y="1878634"/>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45" name="Rectangle 44"/>
          <p:cNvSpPr/>
          <p:nvPr/>
        </p:nvSpPr>
        <p:spPr>
          <a:xfrm>
            <a:off x="432915" y="2200826"/>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6" name="TextBox 45"/>
          <p:cNvSpPr txBox="1"/>
          <p:nvPr/>
        </p:nvSpPr>
        <p:spPr>
          <a:xfrm>
            <a:off x="421197" y="2200825"/>
            <a:ext cx="1913020" cy="461665"/>
          </a:xfrm>
          <a:prstGeom prst="rect">
            <a:avLst/>
          </a:prstGeom>
          <a:noFill/>
        </p:spPr>
        <p:txBody>
          <a:bodyPr wrap="square" rtlCol="0">
            <a:spAutoFit/>
          </a:bodyPr>
          <a:lstStyle/>
          <a:p>
            <a:pPr algn="ctr"/>
            <a:r>
              <a:rPr lang="en-US" sz="1200" dirty="0" smtClean="0"/>
              <a:t>Hyperparameters:</a:t>
            </a:r>
            <a:r>
              <a:rPr lang="en-US" sz="1200" b="1" dirty="0" smtClean="0"/>
              <a:t>27</a:t>
            </a:r>
          </a:p>
          <a:p>
            <a:pPr algn="ctr"/>
            <a:r>
              <a:rPr lang="en-US" sz="1200" dirty="0"/>
              <a:t>Data </a:t>
            </a:r>
            <a:r>
              <a:rPr lang="en-US" sz="1200" dirty="0" smtClean="0"/>
              <a:t>:</a:t>
            </a:r>
            <a:r>
              <a:rPr lang="en-US" sz="1200" b="1" dirty="0"/>
              <a:t>3.7%</a:t>
            </a:r>
            <a:endParaRPr lang="en-US" sz="1200" b="1" dirty="0" smtClean="0"/>
          </a:p>
        </p:txBody>
      </p:sp>
      <p:sp>
        <p:nvSpPr>
          <p:cNvPr id="47" name="Curved Right Arrow 46"/>
          <p:cNvSpPr/>
          <p:nvPr/>
        </p:nvSpPr>
        <p:spPr>
          <a:xfrm>
            <a:off x="630973" y="2741565"/>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TextBox 47"/>
          <p:cNvSpPr txBox="1"/>
          <p:nvPr/>
        </p:nvSpPr>
        <p:spPr>
          <a:xfrm>
            <a:off x="1116360" y="2750606"/>
            <a:ext cx="705642" cy="307777"/>
          </a:xfrm>
          <a:prstGeom prst="rect">
            <a:avLst/>
          </a:prstGeom>
          <a:noFill/>
        </p:spPr>
        <p:txBody>
          <a:bodyPr wrap="none" rtlCol="0">
            <a:spAutoFit/>
          </a:bodyPr>
          <a:lstStyle/>
          <a:p>
            <a:r>
              <a:rPr lang="en-US" sz="1400" dirty="0" smtClean="0"/>
              <a:t>27 run</a:t>
            </a:r>
            <a:endParaRPr lang="en-US" sz="1400" b="1" dirty="0" smtClean="0"/>
          </a:p>
        </p:txBody>
      </p:sp>
      <p:sp>
        <p:nvSpPr>
          <p:cNvPr id="49" name="Rectangle 48"/>
          <p:cNvSpPr/>
          <p:nvPr/>
        </p:nvSpPr>
        <p:spPr>
          <a:xfrm>
            <a:off x="421197" y="3508503"/>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0" name="TextBox 49"/>
          <p:cNvSpPr txBox="1"/>
          <p:nvPr/>
        </p:nvSpPr>
        <p:spPr>
          <a:xfrm>
            <a:off x="408775" y="3508502"/>
            <a:ext cx="1925442" cy="461665"/>
          </a:xfrm>
          <a:prstGeom prst="rect">
            <a:avLst/>
          </a:prstGeom>
          <a:noFill/>
        </p:spPr>
        <p:txBody>
          <a:bodyPr wrap="square" rtlCol="0">
            <a:spAutoFit/>
          </a:bodyPr>
          <a:lstStyle/>
          <a:p>
            <a:pPr algn="ctr"/>
            <a:r>
              <a:rPr lang="en-US" sz="1200" dirty="0" smtClean="0"/>
              <a:t>Hyperparameters:</a:t>
            </a:r>
            <a:r>
              <a:rPr lang="en-US" sz="1200" b="1" dirty="0"/>
              <a:t>9</a:t>
            </a:r>
            <a:endParaRPr lang="en-US" sz="1200" b="1" dirty="0" smtClean="0"/>
          </a:p>
          <a:p>
            <a:pPr algn="ctr"/>
            <a:r>
              <a:rPr lang="en-US" sz="1200" dirty="0"/>
              <a:t>Data </a:t>
            </a:r>
            <a:r>
              <a:rPr lang="en-US" sz="1200" dirty="0" smtClean="0"/>
              <a:t>:</a:t>
            </a:r>
            <a:r>
              <a:rPr lang="en-US" sz="1200" b="1" dirty="0"/>
              <a:t>11.11%</a:t>
            </a:r>
            <a:endParaRPr lang="en-US" sz="1200" b="1" dirty="0" smtClean="0"/>
          </a:p>
        </p:txBody>
      </p:sp>
      <p:sp>
        <p:nvSpPr>
          <p:cNvPr id="51" name="Curved Right Arrow 50"/>
          <p:cNvSpPr/>
          <p:nvPr/>
        </p:nvSpPr>
        <p:spPr>
          <a:xfrm>
            <a:off x="619255" y="4049242"/>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TextBox 51"/>
          <p:cNvSpPr txBox="1"/>
          <p:nvPr/>
        </p:nvSpPr>
        <p:spPr>
          <a:xfrm>
            <a:off x="1104642" y="4058283"/>
            <a:ext cx="606256" cy="307777"/>
          </a:xfrm>
          <a:prstGeom prst="rect">
            <a:avLst/>
          </a:prstGeom>
          <a:noFill/>
        </p:spPr>
        <p:txBody>
          <a:bodyPr wrap="none" rtlCol="0">
            <a:spAutoFit/>
          </a:bodyPr>
          <a:lstStyle/>
          <a:p>
            <a:r>
              <a:rPr lang="en-US" sz="1400" dirty="0" smtClean="0"/>
              <a:t>9 run</a:t>
            </a:r>
            <a:endParaRPr lang="en-US" sz="1400" b="1" dirty="0" smtClean="0"/>
          </a:p>
        </p:txBody>
      </p:sp>
      <p:sp>
        <p:nvSpPr>
          <p:cNvPr id="54" name="Rectangle 53"/>
          <p:cNvSpPr/>
          <p:nvPr/>
        </p:nvSpPr>
        <p:spPr>
          <a:xfrm>
            <a:off x="433981" y="4804052"/>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5" name="TextBox 54"/>
          <p:cNvSpPr txBox="1"/>
          <p:nvPr/>
        </p:nvSpPr>
        <p:spPr>
          <a:xfrm>
            <a:off x="421197" y="4804051"/>
            <a:ext cx="1913020" cy="461665"/>
          </a:xfrm>
          <a:prstGeom prst="rect">
            <a:avLst/>
          </a:prstGeom>
          <a:noFill/>
        </p:spPr>
        <p:txBody>
          <a:bodyPr wrap="square" rtlCol="0">
            <a:spAutoFit/>
          </a:bodyPr>
          <a:lstStyle/>
          <a:p>
            <a:pPr algn="ctr"/>
            <a:r>
              <a:rPr lang="en-US" sz="1200" dirty="0" smtClean="0"/>
              <a:t>Hyperparameters:</a:t>
            </a:r>
            <a:r>
              <a:rPr lang="en-US" sz="1200" b="1" dirty="0"/>
              <a:t>3</a:t>
            </a:r>
            <a:endParaRPr lang="en-US" sz="1200" b="1" dirty="0" smtClean="0"/>
          </a:p>
          <a:p>
            <a:pPr algn="ctr"/>
            <a:r>
              <a:rPr lang="en-US" sz="1200" dirty="0" smtClean="0"/>
              <a:t>Data :</a:t>
            </a:r>
            <a:r>
              <a:rPr lang="en-US" sz="1200" b="1" dirty="0" smtClean="0"/>
              <a:t>33.33%</a:t>
            </a:r>
          </a:p>
        </p:txBody>
      </p:sp>
      <p:sp>
        <p:nvSpPr>
          <p:cNvPr id="56" name="Curved Right Arrow 55"/>
          <p:cNvSpPr/>
          <p:nvPr/>
        </p:nvSpPr>
        <p:spPr>
          <a:xfrm>
            <a:off x="632039" y="5344791"/>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TextBox 56"/>
          <p:cNvSpPr txBox="1"/>
          <p:nvPr/>
        </p:nvSpPr>
        <p:spPr>
          <a:xfrm>
            <a:off x="1117426" y="5353832"/>
            <a:ext cx="606256" cy="307777"/>
          </a:xfrm>
          <a:prstGeom prst="rect">
            <a:avLst/>
          </a:prstGeom>
          <a:noFill/>
        </p:spPr>
        <p:txBody>
          <a:bodyPr wrap="none" rtlCol="0">
            <a:spAutoFit/>
          </a:bodyPr>
          <a:lstStyle/>
          <a:p>
            <a:r>
              <a:rPr lang="en-US" sz="1400" dirty="0"/>
              <a:t>3</a:t>
            </a:r>
            <a:r>
              <a:rPr lang="en-US" sz="1400" dirty="0" smtClean="0"/>
              <a:t> run</a:t>
            </a:r>
            <a:endParaRPr lang="en-US" sz="1400" b="1" dirty="0" smtClean="0"/>
          </a:p>
        </p:txBody>
      </p:sp>
      <p:cxnSp>
        <p:nvCxnSpPr>
          <p:cNvPr id="60" name="Straight Arrow Connector 59"/>
          <p:cNvCxnSpPr/>
          <p:nvPr/>
        </p:nvCxnSpPr>
        <p:spPr>
          <a:xfrm>
            <a:off x="1349247" y="1881876"/>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1" name="Straight Arrow Connector 60"/>
          <p:cNvCxnSpPr/>
          <p:nvPr/>
        </p:nvCxnSpPr>
        <p:spPr>
          <a:xfrm>
            <a:off x="1332184" y="3189553"/>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2" name="Straight Arrow Connector 61"/>
          <p:cNvCxnSpPr/>
          <p:nvPr/>
        </p:nvCxnSpPr>
        <p:spPr>
          <a:xfrm>
            <a:off x="1332184" y="4485102"/>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63" name="Straight Arrow Connector 62"/>
          <p:cNvCxnSpPr/>
          <p:nvPr/>
        </p:nvCxnSpPr>
        <p:spPr>
          <a:xfrm flipH="1">
            <a:off x="1344216" y="5792273"/>
            <a:ext cx="2282" cy="22647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64" name="TextBox 63"/>
          <p:cNvSpPr txBox="1"/>
          <p:nvPr/>
        </p:nvSpPr>
        <p:spPr>
          <a:xfrm>
            <a:off x="2872656" y="374668"/>
            <a:ext cx="1959191" cy="307777"/>
          </a:xfrm>
          <a:prstGeom prst="rect">
            <a:avLst/>
          </a:prstGeom>
          <a:noFill/>
        </p:spPr>
        <p:txBody>
          <a:bodyPr wrap="none" rtlCol="0">
            <a:spAutoFit/>
          </a:bodyPr>
          <a:lstStyle/>
          <a:p>
            <a:r>
              <a:rPr lang="en-US" sz="1400" dirty="0" smtClean="0"/>
              <a:t>Hyperparameters:</a:t>
            </a:r>
            <a:r>
              <a:rPr lang="en-US" sz="1400" b="1" dirty="0" smtClean="0"/>
              <a:t>27</a:t>
            </a:r>
          </a:p>
        </p:txBody>
      </p:sp>
      <p:sp>
        <p:nvSpPr>
          <p:cNvPr id="65" name="TextBox 64"/>
          <p:cNvSpPr txBox="1"/>
          <p:nvPr/>
        </p:nvSpPr>
        <p:spPr>
          <a:xfrm>
            <a:off x="5258153" y="402838"/>
            <a:ext cx="1856598" cy="307777"/>
          </a:xfrm>
          <a:prstGeom prst="rect">
            <a:avLst/>
          </a:prstGeom>
          <a:noFill/>
        </p:spPr>
        <p:txBody>
          <a:bodyPr wrap="none" rtlCol="0">
            <a:spAutoFit/>
          </a:bodyPr>
          <a:lstStyle/>
          <a:p>
            <a:r>
              <a:rPr lang="en-US" sz="1400" dirty="0" smtClean="0"/>
              <a:t>Hyperparameters:</a:t>
            </a:r>
            <a:r>
              <a:rPr lang="en-US" sz="1400" b="1" dirty="0" smtClean="0"/>
              <a:t>9</a:t>
            </a:r>
          </a:p>
        </p:txBody>
      </p:sp>
      <p:sp>
        <p:nvSpPr>
          <p:cNvPr id="66" name="TextBox 65"/>
          <p:cNvSpPr txBox="1"/>
          <p:nvPr/>
        </p:nvSpPr>
        <p:spPr>
          <a:xfrm>
            <a:off x="1294068" y="3197371"/>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67" name="TextBox 66"/>
          <p:cNvSpPr txBox="1"/>
          <p:nvPr/>
        </p:nvSpPr>
        <p:spPr>
          <a:xfrm>
            <a:off x="1294068" y="4490399"/>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88" name="TextBox 87"/>
          <p:cNvSpPr txBox="1"/>
          <p:nvPr/>
        </p:nvSpPr>
        <p:spPr>
          <a:xfrm>
            <a:off x="416557" y="5961172"/>
            <a:ext cx="1913020" cy="646331"/>
          </a:xfrm>
          <a:prstGeom prst="rect">
            <a:avLst/>
          </a:prstGeom>
          <a:noFill/>
        </p:spPr>
        <p:txBody>
          <a:bodyPr wrap="square" rtlCol="0">
            <a:spAutoFit/>
          </a:bodyPr>
          <a:lstStyle/>
          <a:p>
            <a:pPr algn="ctr"/>
            <a:r>
              <a:rPr lang="en-US" sz="1200" dirty="0" smtClean="0"/>
              <a:t>Hyperparameters:</a:t>
            </a:r>
            <a:r>
              <a:rPr lang="en-US" sz="1200" b="1" dirty="0" smtClean="0"/>
              <a:t>1</a:t>
            </a:r>
          </a:p>
          <a:p>
            <a:pPr algn="ctr"/>
            <a:r>
              <a:rPr lang="en-US" sz="1200" dirty="0" smtClean="0"/>
              <a:t>Data :</a:t>
            </a:r>
            <a:r>
              <a:rPr lang="en-US" sz="1200" b="1" dirty="0" smtClean="0"/>
              <a:t>100%</a:t>
            </a:r>
          </a:p>
          <a:p>
            <a:pPr algn="ctr"/>
            <a:r>
              <a:rPr lang="en-US" sz="1200" b="1" dirty="0" smtClean="0"/>
              <a:t>Best Model</a:t>
            </a:r>
          </a:p>
        </p:txBody>
      </p:sp>
      <p:sp>
        <p:nvSpPr>
          <p:cNvPr id="89" name="Rounded Rectangle 88"/>
          <p:cNvSpPr/>
          <p:nvPr/>
        </p:nvSpPr>
        <p:spPr>
          <a:xfrm>
            <a:off x="2720121" y="742236"/>
            <a:ext cx="2308010" cy="58901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95" name="Rectangle 94"/>
          <p:cNvSpPr/>
          <p:nvPr/>
        </p:nvSpPr>
        <p:spPr>
          <a:xfrm>
            <a:off x="2921995" y="889377"/>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6" name="TextBox 95"/>
          <p:cNvSpPr txBox="1"/>
          <p:nvPr/>
        </p:nvSpPr>
        <p:spPr>
          <a:xfrm>
            <a:off x="2910277" y="889376"/>
            <a:ext cx="1913020" cy="461665"/>
          </a:xfrm>
          <a:prstGeom prst="rect">
            <a:avLst/>
          </a:prstGeom>
          <a:noFill/>
        </p:spPr>
        <p:txBody>
          <a:bodyPr wrap="square" rtlCol="0">
            <a:spAutoFit/>
          </a:bodyPr>
          <a:lstStyle/>
          <a:p>
            <a:pPr algn="ctr"/>
            <a:r>
              <a:rPr lang="en-US" sz="1200" dirty="0" smtClean="0"/>
              <a:t>Hyperparameters:</a:t>
            </a:r>
            <a:r>
              <a:rPr lang="en-US" sz="1200" b="1" dirty="0" smtClean="0"/>
              <a:t>27</a:t>
            </a:r>
          </a:p>
          <a:p>
            <a:pPr algn="ctr"/>
            <a:r>
              <a:rPr lang="en-US" sz="1200" dirty="0"/>
              <a:t>Data </a:t>
            </a:r>
            <a:r>
              <a:rPr lang="en-US" sz="1200" dirty="0" smtClean="0"/>
              <a:t>:</a:t>
            </a:r>
            <a:r>
              <a:rPr lang="en-US" sz="1200" b="1" dirty="0"/>
              <a:t>3.7%</a:t>
            </a:r>
            <a:endParaRPr lang="en-US" sz="1200" b="1" dirty="0" smtClean="0"/>
          </a:p>
        </p:txBody>
      </p:sp>
      <p:sp>
        <p:nvSpPr>
          <p:cNvPr id="97" name="Curved Right Arrow 96"/>
          <p:cNvSpPr/>
          <p:nvPr/>
        </p:nvSpPr>
        <p:spPr>
          <a:xfrm>
            <a:off x="3120053" y="1430116"/>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8" name="TextBox 97"/>
          <p:cNvSpPr txBox="1"/>
          <p:nvPr/>
        </p:nvSpPr>
        <p:spPr>
          <a:xfrm>
            <a:off x="3605440" y="1439157"/>
            <a:ext cx="705642" cy="307777"/>
          </a:xfrm>
          <a:prstGeom prst="rect">
            <a:avLst/>
          </a:prstGeom>
          <a:noFill/>
        </p:spPr>
        <p:txBody>
          <a:bodyPr wrap="none" rtlCol="0">
            <a:spAutoFit/>
          </a:bodyPr>
          <a:lstStyle/>
          <a:p>
            <a:r>
              <a:rPr lang="en-US" sz="1400" dirty="0" smtClean="0"/>
              <a:t>27 run</a:t>
            </a:r>
            <a:endParaRPr lang="en-US" sz="1400" b="1" dirty="0" smtClean="0"/>
          </a:p>
        </p:txBody>
      </p:sp>
      <p:sp>
        <p:nvSpPr>
          <p:cNvPr id="99" name="Rectangle 98"/>
          <p:cNvSpPr/>
          <p:nvPr/>
        </p:nvSpPr>
        <p:spPr>
          <a:xfrm>
            <a:off x="2910277" y="2197054"/>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00" name="TextBox 99"/>
          <p:cNvSpPr txBox="1"/>
          <p:nvPr/>
        </p:nvSpPr>
        <p:spPr>
          <a:xfrm>
            <a:off x="2897855" y="2197053"/>
            <a:ext cx="1925442" cy="461665"/>
          </a:xfrm>
          <a:prstGeom prst="rect">
            <a:avLst/>
          </a:prstGeom>
          <a:noFill/>
        </p:spPr>
        <p:txBody>
          <a:bodyPr wrap="square" rtlCol="0">
            <a:spAutoFit/>
          </a:bodyPr>
          <a:lstStyle/>
          <a:p>
            <a:pPr algn="ctr"/>
            <a:r>
              <a:rPr lang="en-US" sz="1200" dirty="0" smtClean="0"/>
              <a:t>Hyperparameters:</a:t>
            </a:r>
            <a:r>
              <a:rPr lang="en-US" sz="1200" b="1" dirty="0"/>
              <a:t>9</a:t>
            </a:r>
            <a:endParaRPr lang="en-US" sz="1200" b="1" dirty="0" smtClean="0"/>
          </a:p>
          <a:p>
            <a:pPr algn="ctr"/>
            <a:r>
              <a:rPr lang="en-US" sz="1200" dirty="0"/>
              <a:t>Data </a:t>
            </a:r>
            <a:r>
              <a:rPr lang="en-US" sz="1200" dirty="0" smtClean="0"/>
              <a:t>:</a:t>
            </a:r>
            <a:r>
              <a:rPr lang="en-US" sz="1200" b="1" dirty="0"/>
              <a:t>11.11%</a:t>
            </a:r>
            <a:endParaRPr lang="en-US" sz="1200" b="1" dirty="0" smtClean="0"/>
          </a:p>
        </p:txBody>
      </p:sp>
      <p:sp>
        <p:nvSpPr>
          <p:cNvPr id="101" name="Curved Right Arrow 100"/>
          <p:cNvSpPr/>
          <p:nvPr/>
        </p:nvSpPr>
        <p:spPr>
          <a:xfrm>
            <a:off x="3108335" y="2737793"/>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2" name="TextBox 101"/>
          <p:cNvSpPr txBox="1"/>
          <p:nvPr/>
        </p:nvSpPr>
        <p:spPr>
          <a:xfrm>
            <a:off x="3593722" y="2746834"/>
            <a:ext cx="606256" cy="307777"/>
          </a:xfrm>
          <a:prstGeom prst="rect">
            <a:avLst/>
          </a:prstGeom>
          <a:noFill/>
        </p:spPr>
        <p:txBody>
          <a:bodyPr wrap="none" rtlCol="0">
            <a:spAutoFit/>
          </a:bodyPr>
          <a:lstStyle/>
          <a:p>
            <a:r>
              <a:rPr lang="en-US" sz="1400" dirty="0" smtClean="0"/>
              <a:t>9 run</a:t>
            </a:r>
            <a:endParaRPr lang="en-US" sz="1400" b="1" dirty="0" smtClean="0"/>
          </a:p>
        </p:txBody>
      </p:sp>
      <p:sp>
        <p:nvSpPr>
          <p:cNvPr id="103" name="Rectangle 102"/>
          <p:cNvSpPr/>
          <p:nvPr/>
        </p:nvSpPr>
        <p:spPr>
          <a:xfrm>
            <a:off x="2923061" y="3492603"/>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04" name="TextBox 103"/>
          <p:cNvSpPr txBox="1"/>
          <p:nvPr/>
        </p:nvSpPr>
        <p:spPr>
          <a:xfrm>
            <a:off x="2910277" y="3492602"/>
            <a:ext cx="1913020" cy="461665"/>
          </a:xfrm>
          <a:prstGeom prst="rect">
            <a:avLst/>
          </a:prstGeom>
          <a:noFill/>
        </p:spPr>
        <p:txBody>
          <a:bodyPr wrap="square" rtlCol="0">
            <a:spAutoFit/>
          </a:bodyPr>
          <a:lstStyle/>
          <a:p>
            <a:pPr algn="ctr"/>
            <a:r>
              <a:rPr lang="en-US" sz="1200" dirty="0" smtClean="0"/>
              <a:t>Hyperparameters:</a:t>
            </a:r>
            <a:r>
              <a:rPr lang="en-US" sz="1200" b="1" dirty="0"/>
              <a:t>3</a:t>
            </a:r>
            <a:endParaRPr lang="en-US" sz="1200" b="1" dirty="0" smtClean="0"/>
          </a:p>
          <a:p>
            <a:pPr algn="ctr"/>
            <a:r>
              <a:rPr lang="en-US" sz="1200" dirty="0" smtClean="0"/>
              <a:t>Data :</a:t>
            </a:r>
            <a:r>
              <a:rPr lang="en-US" sz="1200" b="1" dirty="0" smtClean="0"/>
              <a:t>33.33%</a:t>
            </a:r>
          </a:p>
        </p:txBody>
      </p:sp>
      <p:sp>
        <p:nvSpPr>
          <p:cNvPr id="105" name="Curved Right Arrow 104"/>
          <p:cNvSpPr/>
          <p:nvPr/>
        </p:nvSpPr>
        <p:spPr>
          <a:xfrm>
            <a:off x="3121119" y="4033342"/>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6" name="TextBox 105"/>
          <p:cNvSpPr txBox="1"/>
          <p:nvPr/>
        </p:nvSpPr>
        <p:spPr>
          <a:xfrm>
            <a:off x="3606506" y="4042383"/>
            <a:ext cx="606256" cy="307777"/>
          </a:xfrm>
          <a:prstGeom prst="rect">
            <a:avLst/>
          </a:prstGeom>
          <a:noFill/>
        </p:spPr>
        <p:txBody>
          <a:bodyPr wrap="none" rtlCol="0">
            <a:spAutoFit/>
          </a:bodyPr>
          <a:lstStyle/>
          <a:p>
            <a:r>
              <a:rPr lang="en-US" sz="1400" dirty="0"/>
              <a:t>3</a:t>
            </a:r>
            <a:r>
              <a:rPr lang="en-US" sz="1400" dirty="0" smtClean="0"/>
              <a:t> run</a:t>
            </a:r>
            <a:endParaRPr lang="en-US" sz="1400" b="1" dirty="0" smtClean="0"/>
          </a:p>
        </p:txBody>
      </p:sp>
      <p:cxnSp>
        <p:nvCxnSpPr>
          <p:cNvPr id="108" name="Straight Arrow Connector 107"/>
          <p:cNvCxnSpPr/>
          <p:nvPr/>
        </p:nvCxnSpPr>
        <p:spPr>
          <a:xfrm>
            <a:off x="3821264" y="1878104"/>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09" name="Straight Arrow Connector 108"/>
          <p:cNvCxnSpPr/>
          <p:nvPr/>
        </p:nvCxnSpPr>
        <p:spPr>
          <a:xfrm>
            <a:off x="3821264" y="3173653"/>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10" name="Straight Arrow Connector 109"/>
          <p:cNvCxnSpPr/>
          <p:nvPr/>
        </p:nvCxnSpPr>
        <p:spPr>
          <a:xfrm flipH="1">
            <a:off x="3833296" y="4480824"/>
            <a:ext cx="2282" cy="22647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111" name="TextBox 110"/>
          <p:cNvSpPr txBox="1"/>
          <p:nvPr/>
        </p:nvSpPr>
        <p:spPr>
          <a:xfrm>
            <a:off x="3783148" y="1885922"/>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112" name="TextBox 111"/>
          <p:cNvSpPr txBox="1"/>
          <p:nvPr/>
        </p:nvSpPr>
        <p:spPr>
          <a:xfrm>
            <a:off x="3783148" y="3178950"/>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113" name="TextBox 112"/>
          <p:cNvSpPr txBox="1"/>
          <p:nvPr/>
        </p:nvSpPr>
        <p:spPr>
          <a:xfrm>
            <a:off x="2905637" y="4649723"/>
            <a:ext cx="1913020" cy="646331"/>
          </a:xfrm>
          <a:prstGeom prst="rect">
            <a:avLst/>
          </a:prstGeom>
          <a:noFill/>
        </p:spPr>
        <p:txBody>
          <a:bodyPr wrap="square" rtlCol="0">
            <a:spAutoFit/>
          </a:bodyPr>
          <a:lstStyle/>
          <a:p>
            <a:pPr algn="ctr"/>
            <a:r>
              <a:rPr lang="en-US" sz="1200" dirty="0" smtClean="0"/>
              <a:t>Hyperparameters:</a:t>
            </a:r>
            <a:r>
              <a:rPr lang="en-US" sz="1200" b="1" dirty="0" smtClean="0"/>
              <a:t>1</a:t>
            </a:r>
          </a:p>
          <a:p>
            <a:pPr algn="ctr"/>
            <a:r>
              <a:rPr lang="en-US" sz="1200" dirty="0" smtClean="0"/>
              <a:t>Data :</a:t>
            </a:r>
            <a:r>
              <a:rPr lang="en-US" sz="1200" b="1" dirty="0" smtClean="0"/>
              <a:t>100%</a:t>
            </a:r>
          </a:p>
          <a:p>
            <a:pPr algn="ctr"/>
            <a:r>
              <a:rPr lang="en-US" sz="1200" b="1" dirty="0" smtClean="0"/>
              <a:t>Best Model</a:t>
            </a:r>
          </a:p>
        </p:txBody>
      </p:sp>
      <p:sp>
        <p:nvSpPr>
          <p:cNvPr id="70" name="Rectangle 69"/>
          <p:cNvSpPr/>
          <p:nvPr/>
        </p:nvSpPr>
        <p:spPr>
          <a:xfrm>
            <a:off x="5355667" y="971293"/>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1" name="TextBox 70"/>
          <p:cNvSpPr txBox="1"/>
          <p:nvPr/>
        </p:nvSpPr>
        <p:spPr>
          <a:xfrm>
            <a:off x="5343245" y="971292"/>
            <a:ext cx="1925442" cy="461665"/>
          </a:xfrm>
          <a:prstGeom prst="rect">
            <a:avLst/>
          </a:prstGeom>
          <a:noFill/>
        </p:spPr>
        <p:txBody>
          <a:bodyPr wrap="square" rtlCol="0">
            <a:spAutoFit/>
          </a:bodyPr>
          <a:lstStyle/>
          <a:p>
            <a:pPr algn="ctr"/>
            <a:r>
              <a:rPr lang="en-US" sz="1200" dirty="0" smtClean="0"/>
              <a:t>Hyperparameters:</a:t>
            </a:r>
            <a:r>
              <a:rPr lang="en-US" sz="1200" b="1" dirty="0"/>
              <a:t>9</a:t>
            </a:r>
            <a:endParaRPr lang="en-US" sz="1200" b="1" dirty="0" smtClean="0"/>
          </a:p>
          <a:p>
            <a:pPr algn="ctr"/>
            <a:r>
              <a:rPr lang="en-US" sz="1200" dirty="0"/>
              <a:t>Data </a:t>
            </a:r>
            <a:r>
              <a:rPr lang="en-US" sz="1200" dirty="0" smtClean="0"/>
              <a:t>:</a:t>
            </a:r>
            <a:r>
              <a:rPr lang="en-US" sz="1200" b="1" dirty="0"/>
              <a:t>11.11%</a:t>
            </a:r>
            <a:endParaRPr lang="en-US" sz="1200" b="1" dirty="0" smtClean="0"/>
          </a:p>
        </p:txBody>
      </p:sp>
      <p:sp>
        <p:nvSpPr>
          <p:cNvPr id="72" name="Curved Right Arrow 71"/>
          <p:cNvSpPr/>
          <p:nvPr/>
        </p:nvSpPr>
        <p:spPr>
          <a:xfrm>
            <a:off x="5553725" y="1512032"/>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3" name="TextBox 72"/>
          <p:cNvSpPr txBox="1"/>
          <p:nvPr/>
        </p:nvSpPr>
        <p:spPr>
          <a:xfrm>
            <a:off x="6039112" y="1521073"/>
            <a:ext cx="606256" cy="307777"/>
          </a:xfrm>
          <a:prstGeom prst="rect">
            <a:avLst/>
          </a:prstGeom>
          <a:noFill/>
        </p:spPr>
        <p:txBody>
          <a:bodyPr wrap="none" rtlCol="0">
            <a:spAutoFit/>
          </a:bodyPr>
          <a:lstStyle/>
          <a:p>
            <a:r>
              <a:rPr lang="en-US" sz="1400" dirty="0" smtClean="0"/>
              <a:t>9 run</a:t>
            </a:r>
            <a:endParaRPr lang="en-US" sz="1400" b="1" dirty="0" smtClean="0"/>
          </a:p>
        </p:txBody>
      </p:sp>
      <p:sp>
        <p:nvSpPr>
          <p:cNvPr id="74" name="Rectangle 73"/>
          <p:cNvSpPr/>
          <p:nvPr/>
        </p:nvSpPr>
        <p:spPr>
          <a:xfrm>
            <a:off x="5368451" y="2266842"/>
            <a:ext cx="1913021" cy="9621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5" name="TextBox 74"/>
          <p:cNvSpPr txBox="1"/>
          <p:nvPr/>
        </p:nvSpPr>
        <p:spPr>
          <a:xfrm>
            <a:off x="5355667" y="2266841"/>
            <a:ext cx="1913020" cy="461665"/>
          </a:xfrm>
          <a:prstGeom prst="rect">
            <a:avLst/>
          </a:prstGeom>
          <a:noFill/>
        </p:spPr>
        <p:txBody>
          <a:bodyPr wrap="square" rtlCol="0">
            <a:spAutoFit/>
          </a:bodyPr>
          <a:lstStyle/>
          <a:p>
            <a:pPr algn="ctr"/>
            <a:r>
              <a:rPr lang="en-US" sz="1200" dirty="0" smtClean="0"/>
              <a:t>Hyperparameters:</a:t>
            </a:r>
            <a:r>
              <a:rPr lang="en-US" sz="1200" b="1" dirty="0"/>
              <a:t>3</a:t>
            </a:r>
            <a:endParaRPr lang="en-US" sz="1200" b="1" dirty="0" smtClean="0"/>
          </a:p>
          <a:p>
            <a:pPr algn="ctr"/>
            <a:r>
              <a:rPr lang="en-US" sz="1200" dirty="0" smtClean="0"/>
              <a:t>Data :</a:t>
            </a:r>
            <a:r>
              <a:rPr lang="en-US" sz="1200" b="1" dirty="0" smtClean="0"/>
              <a:t>33.33%</a:t>
            </a:r>
          </a:p>
        </p:txBody>
      </p:sp>
      <p:sp>
        <p:nvSpPr>
          <p:cNvPr id="76" name="Curved Right Arrow 75"/>
          <p:cNvSpPr/>
          <p:nvPr/>
        </p:nvSpPr>
        <p:spPr>
          <a:xfrm>
            <a:off x="5566509" y="2807581"/>
            <a:ext cx="517357" cy="35140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6051896" y="2816622"/>
            <a:ext cx="606256" cy="307777"/>
          </a:xfrm>
          <a:prstGeom prst="rect">
            <a:avLst/>
          </a:prstGeom>
          <a:noFill/>
        </p:spPr>
        <p:txBody>
          <a:bodyPr wrap="none" rtlCol="0">
            <a:spAutoFit/>
          </a:bodyPr>
          <a:lstStyle/>
          <a:p>
            <a:r>
              <a:rPr lang="en-US" sz="1400" dirty="0"/>
              <a:t>3</a:t>
            </a:r>
            <a:r>
              <a:rPr lang="en-US" sz="1400" dirty="0" smtClean="0"/>
              <a:t> run</a:t>
            </a:r>
            <a:endParaRPr lang="en-US" sz="1400" b="1" dirty="0" smtClean="0"/>
          </a:p>
        </p:txBody>
      </p:sp>
      <p:cxnSp>
        <p:nvCxnSpPr>
          <p:cNvPr id="79" name="Straight Arrow Connector 78"/>
          <p:cNvCxnSpPr/>
          <p:nvPr/>
        </p:nvCxnSpPr>
        <p:spPr>
          <a:xfrm>
            <a:off x="6266654" y="1947892"/>
            <a:ext cx="0" cy="31894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0" name="Straight Arrow Connector 79"/>
          <p:cNvCxnSpPr/>
          <p:nvPr/>
        </p:nvCxnSpPr>
        <p:spPr>
          <a:xfrm flipH="1">
            <a:off x="6278686" y="3255063"/>
            <a:ext cx="2282" cy="22647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2" name="TextBox 81"/>
          <p:cNvSpPr txBox="1"/>
          <p:nvPr/>
        </p:nvSpPr>
        <p:spPr>
          <a:xfrm>
            <a:off x="6228538" y="1953189"/>
            <a:ext cx="922047" cy="307777"/>
          </a:xfrm>
          <a:prstGeom prst="rect">
            <a:avLst/>
          </a:prstGeom>
          <a:noFill/>
        </p:spPr>
        <p:txBody>
          <a:bodyPr wrap="none" rtlCol="0">
            <a:spAutoFit/>
          </a:bodyPr>
          <a:lstStyle/>
          <a:p>
            <a:r>
              <a:rPr lang="en-US" sz="1400" dirty="0" smtClean="0"/>
              <a:t>Best 30%</a:t>
            </a:r>
            <a:endParaRPr lang="en-US" sz="1400" b="1" dirty="0" smtClean="0"/>
          </a:p>
        </p:txBody>
      </p:sp>
      <p:sp>
        <p:nvSpPr>
          <p:cNvPr id="83" name="TextBox 82"/>
          <p:cNvSpPr txBox="1"/>
          <p:nvPr/>
        </p:nvSpPr>
        <p:spPr>
          <a:xfrm>
            <a:off x="5351027" y="3423962"/>
            <a:ext cx="1913020" cy="646331"/>
          </a:xfrm>
          <a:prstGeom prst="rect">
            <a:avLst/>
          </a:prstGeom>
          <a:noFill/>
        </p:spPr>
        <p:txBody>
          <a:bodyPr wrap="square" rtlCol="0">
            <a:spAutoFit/>
          </a:bodyPr>
          <a:lstStyle/>
          <a:p>
            <a:pPr algn="ctr"/>
            <a:r>
              <a:rPr lang="en-US" sz="1200" dirty="0" smtClean="0"/>
              <a:t>Hyperparameters:</a:t>
            </a:r>
            <a:r>
              <a:rPr lang="en-US" sz="1200" b="1" dirty="0" smtClean="0"/>
              <a:t>1</a:t>
            </a:r>
          </a:p>
          <a:p>
            <a:pPr algn="ctr"/>
            <a:r>
              <a:rPr lang="en-US" sz="1200" dirty="0" smtClean="0"/>
              <a:t>Data :</a:t>
            </a:r>
            <a:r>
              <a:rPr lang="en-US" sz="1200" b="1" dirty="0" smtClean="0"/>
              <a:t>100%</a:t>
            </a:r>
          </a:p>
          <a:p>
            <a:pPr algn="ctr"/>
            <a:r>
              <a:rPr lang="en-US" sz="1200" b="1" dirty="0" smtClean="0"/>
              <a:t>Best Model</a:t>
            </a:r>
          </a:p>
        </p:txBody>
      </p:sp>
    </p:spTree>
    <p:extLst>
      <p:ext uri="{BB962C8B-B14F-4D97-AF65-F5344CB8AC3E}">
        <p14:creationId xmlns:p14="http://schemas.microsoft.com/office/powerpoint/2010/main" val="145225930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48285"/>
          </a:xfrm>
        </p:spPr>
        <p:txBody>
          <a:bodyPr/>
          <a:lstStyle/>
          <a:p>
            <a:r>
              <a:rPr lang="en-US" dirty="0"/>
              <a:t>Hyperband </a:t>
            </a:r>
            <a:r>
              <a:rPr lang="en-US" sz="2400" dirty="0" smtClean="0"/>
              <a:t>(3)</a:t>
            </a:r>
            <a:endParaRPr lang="en-US" dirty="0"/>
          </a:p>
        </p:txBody>
      </p:sp>
      <p:pic>
        <p:nvPicPr>
          <p:cNvPr id="4" name="Content Placeholder 3"/>
          <p:cNvPicPr>
            <a:picLocks noGrp="1" noChangeAspect="1"/>
          </p:cNvPicPr>
          <p:nvPr>
            <p:ph idx="1"/>
          </p:nvPr>
        </p:nvPicPr>
        <p:blipFill rotWithShape="1">
          <a:blip r:embed="rId2"/>
          <a:srcRect l="12955" t="17028" r="15962" b="20000"/>
          <a:stretch/>
        </p:blipFill>
        <p:spPr>
          <a:xfrm>
            <a:off x="646111" y="1446660"/>
            <a:ext cx="9712540" cy="4930331"/>
          </a:xfrm>
          <a:prstGeom prst="rect">
            <a:avLst/>
          </a:prstGeom>
        </p:spPr>
      </p:pic>
    </p:spTree>
    <p:extLst>
      <p:ext uri="{BB962C8B-B14F-4D97-AF65-F5344CB8AC3E}">
        <p14:creationId xmlns:p14="http://schemas.microsoft.com/office/powerpoint/2010/main" val="12255180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48285"/>
          </a:xfrm>
        </p:spPr>
        <p:txBody>
          <a:bodyPr/>
          <a:lstStyle/>
          <a:p>
            <a:r>
              <a:rPr lang="en-US" dirty="0"/>
              <a:t>Different Types of Resources</a:t>
            </a:r>
          </a:p>
        </p:txBody>
      </p:sp>
      <p:pic>
        <p:nvPicPr>
          <p:cNvPr id="5122"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4867" y="1762249"/>
            <a:ext cx="1086371" cy="1086371"/>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result for Sampli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7513" y="3397016"/>
            <a:ext cx="861077" cy="861077"/>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Related image"/>
          <p:cNvPicPr>
            <a:picLocks noChangeAspect="1" noChangeArrowheads="1"/>
          </p:cNvPicPr>
          <p:nvPr/>
        </p:nvPicPr>
        <p:blipFill>
          <a:blip r:embed="rId4" cstate="print">
            <a:biLevel thresh="75000"/>
            <a:extLst>
              <a:ext uri="{28A0092B-C50C-407E-A947-70E740481C1C}">
                <a14:useLocalDpi xmlns:a14="http://schemas.microsoft.com/office/drawing/2010/main" val="0"/>
              </a:ext>
            </a:extLst>
          </a:blip>
          <a:srcRect/>
          <a:stretch>
            <a:fillRect/>
          </a:stretch>
        </p:blipFill>
        <p:spPr bwMode="auto">
          <a:xfrm>
            <a:off x="1003037" y="4806490"/>
            <a:ext cx="979464" cy="979464"/>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2061238" y="2141661"/>
            <a:ext cx="6605517" cy="527026"/>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57150" indent="0">
              <a:buFont typeface="Wingdings 3" charset="2"/>
              <a:buNone/>
            </a:pPr>
            <a:r>
              <a:rPr lang="en-US" sz="2600" b="1" dirty="0" smtClean="0"/>
              <a:t>Time</a:t>
            </a:r>
            <a:r>
              <a:rPr lang="en-US" dirty="0" smtClean="0"/>
              <a:t>: training time could be used as a resource.</a:t>
            </a:r>
          </a:p>
        </p:txBody>
      </p:sp>
      <p:sp>
        <p:nvSpPr>
          <p:cNvPr id="8" name="Content Placeholder 2"/>
          <p:cNvSpPr txBox="1">
            <a:spLocks/>
          </p:cNvSpPr>
          <p:nvPr/>
        </p:nvSpPr>
        <p:spPr>
          <a:xfrm>
            <a:off x="2124305" y="3424551"/>
            <a:ext cx="7688436" cy="107921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57150" lvl="1" indent="0">
              <a:buNone/>
            </a:pPr>
            <a:r>
              <a:rPr lang="en-US" sz="2600" b="1" dirty="0"/>
              <a:t>Data Set Subsampling</a:t>
            </a:r>
            <a:r>
              <a:rPr lang="en-US" dirty="0" smtClean="0"/>
              <a:t>: </a:t>
            </a:r>
            <a:r>
              <a:rPr lang="en-US" sz="2000" dirty="0"/>
              <a:t>we treat the resource as the size of a random subset of the data set with R corresponding to the full data set size</a:t>
            </a:r>
            <a:endParaRPr lang="en-US" sz="1600" dirty="0"/>
          </a:p>
        </p:txBody>
      </p:sp>
      <p:sp>
        <p:nvSpPr>
          <p:cNvPr id="9" name="Content Placeholder 2"/>
          <p:cNvSpPr txBox="1">
            <a:spLocks/>
          </p:cNvSpPr>
          <p:nvPr/>
        </p:nvSpPr>
        <p:spPr>
          <a:xfrm>
            <a:off x="2124305" y="5079102"/>
            <a:ext cx="7838562" cy="70685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114300" indent="0">
              <a:buNone/>
            </a:pPr>
            <a:r>
              <a:rPr lang="en-US" sz="2800" b="1" dirty="0"/>
              <a:t>Feature </a:t>
            </a:r>
            <a:r>
              <a:rPr lang="en-US" sz="2800" b="1" dirty="0" smtClean="0"/>
              <a:t>Subsampling</a:t>
            </a:r>
            <a:r>
              <a:rPr lang="en-US" dirty="0" smtClean="0"/>
              <a:t>: </a:t>
            </a:r>
            <a:r>
              <a:rPr lang="en-US" sz="2200" dirty="0"/>
              <a:t>Down sampling the number of features</a:t>
            </a:r>
          </a:p>
        </p:txBody>
      </p:sp>
    </p:spTree>
    <p:extLst>
      <p:ext uri="{BB962C8B-B14F-4D97-AF65-F5344CB8AC3E}">
        <p14:creationId xmlns:p14="http://schemas.microsoft.com/office/powerpoint/2010/main" val="35187234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94426" cy="789228"/>
          </a:xfrm>
        </p:spPr>
        <p:txBody>
          <a:bodyPr/>
          <a:lstStyle/>
          <a:p>
            <a:r>
              <a:rPr lang="en-US" sz="4000" dirty="0" smtClean="0"/>
              <a:t>Hyperband Implementation for Spark</a:t>
            </a:r>
            <a:endParaRPr lang="en-US" sz="4000" dirty="0"/>
          </a:p>
        </p:txBody>
      </p:sp>
      <p:sp>
        <p:nvSpPr>
          <p:cNvPr id="4" name="Rounded Rectangle 3"/>
          <p:cNvSpPr/>
          <p:nvPr/>
        </p:nvSpPr>
        <p:spPr>
          <a:xfrm>
            <a:off x="1132764" y="1555845"/>
            <a:ext cx="4135271" cy="48313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692322" y="2320119"/>
            <a:ext cx="2961565" cy="7096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Fit</a:t>
            </a:r>
            <a:endParaRPr lang="en-US" dirty="0"/>
          </a:p>
        </p:txBody>
      </p:sp>
      <p:sp>
        <p:nvSpPr>
          <p:cNvPr id="6" name="Rectangle 5"/>
          <p:cNvSpPr/>
          <p:nvPr/>
        </p:nvSpPr>
        <p:spPr>
          <a:xfrm>
            <a:off x="1719616" y="3343702"/>
            <a:ext cx="2961565" cy="7096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Hyperband</a:t>
            </a:r>
            <a:endParaRPr lang="en-US" dirty="0"/>
          </a:p>
        </p:txBody>
      </p:sp>
      <p:sp>
        <p:nvSpPr>
          <p:cNvPr id="7" name="Rectangle 6"/>
          <p:cNvSpPr/>
          <p:nvPr/>
        </p:nvSpPr>
        <p:spPr>
          <a:xfrm>
            <a:off x="1719616" y="4326339"/>
            <a:ext cx="2961565" cy="7096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SuccessiveHalving</a:t>
            </a:r>
            <a:endParaRPr lang="en-US" dirty="0"/>
          </a:p>
        </p:txBody>
      </p:sp>
      <p:sp>
        <p:nvSpPr>
          <p:cNvPr id="8" name="Rectangle 7"/>
          <p:cNvSpPr/>
          <p:nvPr/>
        </p:nvSpPr>
        <p:spPr>
          <a:xfrm>
            <a:off x="1719616" y="5356745"/>
            <a:ext cx="2961565" cy="70968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Learn</a:t>
            </a:r>
            <a:endParaRPr lang="en-US" dirty="0"/>
          </a:p>
        </p:txBody>
      </p:sp>
      <p:cxnSp>
        <p:nvCxnSpPr>
          <p:cNvPr id="10" name="Straight Arrow Connector 9"/>
          <p:cNvCxnSpPr>
            <a:endCxn id="6" idx="0"/>
          </p:cNvCxnSpPr>
          <p:nvPr/>
        </p:nvCxnSpPr>
        <p:spPr>
          <a:xfrm>
            <a:off x="3173104" y="3029803"/>
            <a:ext cx="27295" cy="31389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2" name="Straight Arrow Connector 11"/>
          <p:cNvCxnSpPr>
            <a:endCxn id="7" idx="0"/>
          </p:cNvCxnSpPr>
          <p:nvPr/>
        </p:nvCxnSpPr>
        <p:spPr>
          <a:xfrm>
            <a:off x="3200398" y="4053386"/>
            <a:ext cx="1" cy="272953"/>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4" name="Straight Arrow Connector 13"/>
          <p:cNvCxnSpPr>
            <a:stCxn id="7" idx="2"/>
            <a:endCxn id="8" idx="0"/>
          </p:cNvCxnSpPr>
          <p:nvPr/>
        </p:nvCxnSpPr>
        <p:spPr>
          <a:xfrm>
            <a:off x="3200399" y="5036023"/>
            <a:ext cx="0" cy="320722"/>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32373006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80046"/>
          </a:xfrm>
        </p:spPr>
        <p:txBody>
          <a:bodyPr/>
          <a:lstStyle/>
          <a:p>
            <a:r>
              <a:rPr lang="en-US" sz="4000" dirty="0"/>
              <a:t>Hyperband Implementation for Spark</a:t>
            </a:r>
          </a:p>
        </p:txBody>
      </p:sp>
      <p:pic>
        <p:nvPicPr>
          <p:cNvPr id="4" name="Content Placeholder 3"/>
          <p:cNvPicPr>
            <a:picLocks noGrp="1" noChangeAspect="1"/>
          </p:cNvPicPr>
          <p:nvPr>
            <p:ph idx="1"/>
          </p:nvPr>
        </p:nvPicPr>
        <p:blipFill rotWithShape="1">
          <a:blip r:embed="rId2"/>
          <a:srcRect l="18860" t="24250" r="16894" b="30845"/>
          <a:stretch/>
        </p:blipFill>
        <p:spPr>
          <a:xfrm>
            <a:off x="646111" y="1487607"/>
            <a:ext cx="10448545" cy="4107975"/>
          </a:xfrm>
          <a:prstGeom prst="rect">
            <a:avLst/>
          </a:prstGeom>
        </p:spPr>
      </p:pic>
    </p:spTree>
    <p:extLst>
      <p:ext uri="{BB962C8B-B14F-4D97-AF65-F5344CB8AC3E}">
        <p14:creationId xmlns:p14="http://schemas.microsoft.com/office/powerpoint/2010/main" val="30217038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3009" y="2863409"/>
            <a:ext cx="9404723" cy="1400530"/>
          </a:xfrm>
        </p:spPr>
        <p:txBody>
          <a:bodyPr/>
          <a:lstStyle/>
          <a:p>
            <a:pPr algn="ctr"/>
            <a:r>
              <a:rPr lang="en-US" dirty="0" smtClean="0"/>
              <a:t>Example</a:t>
            </a:r>
            <a:br>
              <a:rPr lang="en-US" dirty="0" smtClean="0"/>
            </a:br>
            <a:r>
              <a:rPr lang="en-US" dirty="0" smtClean="0"/>
              <a:t>Hyperband Vs Grid Search</a:t>
            </a:r>
            <a:endParaRPr lang="en-US" dirty="0"/>
          </a:p>
        </p:txBody>
      </p:sp>
    </p:spTree>
    <p:extLst>
      <p:ext uri="{BB962C8B-B14F-4D97-AF65-F5344CB8AC3E}">
        <p14:creationId xmlns:p14="http://schemas.microsoft.com/office/powerpoint/2010/main" val="4200317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07342"/>
          </a:xfrm>
        </p:spPr>
        <p:txBody>
          <a:bodyPr/>
          <a:lstStyle/>
          <a:p>
            <a:r>
              <a:rPr lang="en-US" dirty="0" smtClean="0"/>
              <a:t>Hyperband vs Grid Search</a:t>
            </a:r>
            <a:endParaRPr lang="en-US" dirty="0"/>
          </a:p>
        </p:txBody>
      </p:sp>
      <p:sp>
        <p:nvSpPr>
          <p:cNvPr id="8" name="Content Placeholder 2"/>
          <p:cNvSpPr>
            <a:spLocks noGrp="1"/>
          </p:cNvSpPr>
          <p:nvPr>
            <p:ph idx="1"/>
          </p:nvPr>
        </p:nvSpPr>
        <p:spPr>
          <a:xfrm>
            <a:off x="646112" y="1501254"/>
            <a:ext cx="9403742" cy="4913193"/>
          </a:xfrm>
        </p:spPr>
        <p:txBody>
          <a:bodyPr>
            <a:normAutofit lnSpcReduction="10000"/>
          </a:bodyPr>
          <a:lstStyle/>
          <a:p>
            <a:r>
              <a:rPr lang="en-US" dirty="0" smtClean="0"/>
              <a:t>Experiment on </a:t>
            </a:r>
            <a:r>
              <a:rPr lang="en-US" b="1" dirty="0" smtClean="0"/>
              <a:t>Random Forest Algorithm with </a:t>
            </a:r>
            <a:r>
              <a:rPr lang="en-US" dirty="0" smtClean="0"/>
              <a:t>Hyper-parameters</a:t>
            </a:r>
          </a:p>
          <a:p>
            <a:pPr lvl="1">
              <a:buFont typeface="Wingdings" panose="05000000000000000000" pitchFamily="2" charset="2"/>
              <a:buChar char="q"/>
            </a:pPr>
            <a:r>
              <a:rPr lang="en-US" dirty="0" smtClean="0"/>
              <a:t>Number of </a:t>
            </a:r>
            <a:r>
              <a:rPr lang="en-US" dirty="0"/>
              <a:t>Trees: (2, 5, 7, 10, 15, 20)</a:t>
            </a:r>
            <a:endParaRPr lang="en-US" dirty="0" smtClean="0"/>
          </a:p>
          <a:p>
            <a:pPr lvl="1">
              <a:buFont typeface="Wingdings" panose="05000000000000000000" pitchFamily="2" charset="2"/>
              <a:buChar char="q"/>
            </a:pPr>
            <a:r>
              <a:rPr lang="en-US" dirty="0" smtClean="0"/>
              <a:t>Maximum </a:t>
            </a:r>
            <a:r>
              <a:rPr lang="en-US" dirty="0"/>
              <a:t>Depth</a:t>
            </a:r>
            <a:r>
              <a:rPr lang="en-US" dirty="0" smtClean="0"/>
              <a:t>:(</a:t>
            </a:r>
            <a:r>
              <a:rPr lang="en-US" dirty="0"/>
              <a:t>2, 5, 7, 10, 15, 20)</a:t>
            </a:r>
            <a:endParaRPr lang="en-US" dirty="0" smtClean="0"/>
          </a:p>
          <a:p>
            <a:pPr lvl="1">
              <a:buFont typeface="Wingdings" panose="05000000000000000000" pitchFamily="2" charset="2"/>
              <a:buChar char="q"/>
            </a:pPr>
            <a:r>
              <a:rPr lang="en-US" dirty="0" smtClean="0"/>
              <a:t>Maximum </a:t>
            </a:r>
            <a:r>
              <a:rPr lang="en-US" dirty="0"/>
              <a:t>Bins</a:t>
            </a:r>
            <a:r>
              <a:rPr lang="en-US" dirty="0" smtClean="0"/>
              <a:t>:     (</a:t>
            </a:r>
            <a:r>
              <a:rPr lang="en-US" dirty="0"/>
              <a:t>10, 50, 100, 200, 500, 1000 )</a:t>
            </a:r>
            <a:endParaRPr lang="en-US" dirty="0" smtClean="0"/>
          </a:p>
          <a:p>
            <a:pPr lvl="1">
              <a:buFont typeface="Wingdings" panose="05000000000000000000" pitchFamily="2" charset="2"/>
              <a:buChar char="q"/>
            </a:pPr>
            <a:r>
              <a:rPr lang="en-US" dirty="0"/>
              <a:t>Impurity: ("gini", "entropy</a:t>
            </a:r>
            <a:r>
              <a:rPr lang="en-US" dirty="0" smtClean="0"/>
              <a:t>")</a:t>
            </a:r>
          </a:p>
          <a:p>
            <a:r>
              <a:rPr lang="en-US" sz="2100" dirty="0"/>
              <a:t>Multiple Datasets (from 50,000 up to 10,000,000) </a:t>
            </a:r>
            <a:r>
              <a:rPr lang="en-US" sz="2100" dirty="0" smtClean="0"/>
              <a:t>Instances</a:t>
            </a:r>
          </a:p>
          <a:p>
            <a:r>
              <a:rPr lang="en-US" sz="2100" dirty="0" smtClean="0"/>
              <a:t>Two Methods:</a:t>
            </a:r>
          </a:p>
          <a:p>
            <a:pPr lvl="1">
              <a:buFont typeface="Wingdings" panose="05000000000000000000" pitchFamily="2" charset="2"/>
              <a:buChar char="q"/>
            </a:pPr>
            <a:r>
              <a:rPr lang="en-US" dirty="0"/>
              <a:t>Train - Validation Split</a:t>
            </a:r>
          </a:p>
          <a:p>
            <a:pPr lvl="2">
              <a:buFont typeface="Courier New" panose="02070309020205020404" pitchFamily="49" charset="0"/>
              <a:buChar char="o"/>
            </a:pPr>
            <a:r>
              <a:rPr lang="en-US" sz="1800" dirty="0" smtClean="0"/>
              <a:t>6 X 6 X 6 X 2 = 432 </a:t>
            </a:r>
            <a:r>
              <a:rPr lang="en-US" sz="1800" dirty="0"/>
              <a:t>Configurations</a:t>
            </a:r>
          </a:p>
          <a:p>
            <a:pPr lvl="2">
              <a:buFont typeface="Courier New" panose="02070309020205020404" pitchFamily="49" charset="0"/>
              <a:buChar char="o"/>
            </a:pPr>
            <a:r>
              <a:rPr lang="en-US" sz="1800" dirty="0" smtClean="0"/>
              <a:t>75% to 25% ration between Training &amp; Testing</a:t>
            </a:r>
            <a:endParaRPr lang="en-US" sz="1800" dirty="0"/>
          </a:p>
          <a:p>
            <a:pPr lvl="1">
              <a:buFont typeface="Wingdings" panose="05000000000000000000" pitchFamily="2" charset="2"/>
              <a:buChar char="q"/>
            </a:pPr>
            <a:r>
              <a:rPr lang="en-US" dirty="0"/>
              <a:t>Hyperband</a:t>
            </a:r>
          </a:p>
          <a:p>
            <a:pPr lvl="2">
              <a:buFont typeface="Courier New" panose="02070309020205020404" pitchFamily="49" charset="0"/>
              <a:buChar char="o"/>
            </a:pPr>
            <a:r>
              <a:rPr lang="en-US" sz="1700" dirty="0" smtClean="0"/>
              <a:t>Max Resources  R = 100%</a:t>
            </a:r>
          </a:p>
          <a:p>
            <a:pPr lvl="2">
              <a:buFont typeface="Courier New" panose="02070309020205020404" pitchFamily="49" charset="0"/>
              <a:buChar char="o"/>
            </a:pPr>
            <a:r>
              <a:rPr lang="en-US" sz="1800" dirty="0"/>
              <a:t>η  = 5</a:t>
            </a:r>
          </a:p>
          <a:p>
            <a:pPr lvl="2"/>
            <a:endParaRPr lang="en-US" sz="1700" dirty="0" smtClean="0"/>
          </a:p>
          <a:p>
            <a:pPr lvl="2"/>
            <a:endParaRPr lang="en-US" sz="1700" dirty="0" smtClean="0"/>
          </a:p>
          <a:p>
            <a:pPr lvl="1"/>
            <a:endParaRPr lang="en-US" sz="1900" dirty="0" smtClean="0"/>
          </a:p>
          <a:p>
            <a:endParaRPr lang="en-US" sz="2100" dirty="0"/>
          </a:p>
        </p:txBody>
      </p:sp>
    </p:spTree>
    <p:extLst>
      <p:ext uri="{BB962C8B-B14F-4D97-AF65-F5344CB8AC3E}">
        <p14:creationId xmlns:p14="http://schemas.microsoft.com/office/powerpoint/2010/main" val="213721502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02876"/>
          </a:xfrm>
        </p:spPr>
        <p:txBody>
          <a:bodyPr/>
          <a:lstStyle/>
          <a:p>
            <a:r>
              <a:rPr lang="en-US" dirty="0"/>
              <a:t>Hyperband vs Grid Search</a:t>
            </a:r>
          </a:p>
        </p:txBody>
      </p:sp>
      <p:pic>
        <p:nvPicPr>
          <p:cNvPr id="4" name="Content Placeholder 3"/>
          <p:cNvPicPr>
            <a:picLocks noGrp="1" noChangeAspect="1"/>
          </p:cNvPicPr>
          <p:nvPr>
            <p:ph idx="1"/>
          </p:nvPr>
        </p:nvPicPr>
        <p:blipFill rotWithShape="1">
          <a:blip r:embed="rId2"/>
          <a:srcRect l="5240" t="32397" r="43345" b="53291"/>
          <a:stretch/>
        </p:blipFill>
        <p:spPr>
          <a:xfrm>
            <a:off x="646111" y="2060813"/>
            <a:ext cx="10894936" cy="1705970"/>
          </a:xfrm>
          <a:prstGeom prst="rect">
            <a:avLst/>
          </a:prstGeom>
        </p:spPr>
      </p:pic>
      <p:sp>
        <p:nvSpPr>
          <p:cNvPr id="5" name="Rectangle 4"/>
          <p:cNvSpPr/>
          <p:nvPr/>
        </p:nvSpPr>
        <p:spPr>
          <a:xfrm>
            <a:off x="3416606" y="4285398"/>
            <a:ext cx="829073" cy="461665"/>
          </a:xfrm>
          <a:prstGeom prst="rect">
            <a:avLst/>
          </a:prstGeom>
        </p:spPr>
        <p:txBody>
          <a:bodyPr wrap="none">
            <a:spAutoFit/>
          </a:bodyPr>
          <a:lstStyle/>
          <a:p>
            <a:r>
              <a:rPr lang="en-US" sz="2400" b="1" dirty="0"/>
              <a:t>η</a:t>
            </a:r>
            <a:r>
              <a:rPr lang="en-US" dirty="0"/>
              <a:t>  = 5</a:t>
            </a:r>
          </a:p>
        </p:txBody>
      </p:sp>
      <p:sp>
        <p:nvSpPr>
          <p:cNvPr id="6" name="Rectangle 5"/>
          <p:cNvSpPr/>
          <p:nvPr/>
        </p:nvSpPr>
        <p:spPr>
          <a:xfrm>
            <a:off x="5029317" y="4285398"/>
            <a:ext cx="1345240" cy="461665"/>
          </a:xfrm>
          <a:prstGeom prst="rect">
            <a:avLst/>
          </a:prstGeom>
        </p:spPr>
        <p:txBody>
          <a:bodyPr wrap="none">
            <a:spAutoFit/>
          </a:bodyPr>
          <a:lstStyle/>
          <a:p>
            <a:r>
              <a:rPr lang="en-US" sz="2400" b="1" dirty="0" smtClean="0"/>
              <a:t>R </a:t>
            </a:r>
            <a:r>
              <a:rPr lang="en-US" dirty="0" smtClean="0"/>
              <a:t> </a:t>
            </a:r>
            <a:r>
              <a:rPr lang="en-US" dirty="0"/>
              <a:t>= </a:t>
            </a:r>
            <a:r>
              <a:rPr lang="en-US" dirty="0" smtClean="0"/>
              <a:t>100 %</a:t>
            </a:r>
            <a:endParaRPr lang="en-US" dirty="0"/>
          </a:p>
        </p:txBody>
      </p:sp>
      <p:sp>
        <p:nvSpPr>
          <p:cNvPr id="7" name="Rectangle 6"/>
          <p:cNvSpPr/>
          <p:nvPr/>
        </p:nvSpPr>
        <p:spPr>
          <a:xfrm>
            <a:off x="7037813" y="4285397"/>
            <a:ext cx="1247457" cy="461665"/>
          </a:xfrm>
          <a:prstGeom prst="rect">
            <a:avLst/>
          </a:prstGeom>
        </p:spPr>
        <p:txBody>
          <a:bodyPr wrap="none">
            <a:spAutoFit/>
          </a:bodyPr>
          <a:lstStyle/>
          <a:p>
            <a:r>
              <a:rPr lang="en-US" sz="2400" b="1" dirty="0" smtClean="0"/>
              <a:t>n </a:t>
            </a:r>
            <a:r>
              <a:rPr lang="en-US" dirty="0" smtClean="0"/>
              <a:t> </a:t>
            </a:r>
            <a:r>
              <a:rPr lang="en-US" dirty="0"/>
              <a:t>= </a:t>
            </a:r>
            <a:r>
              <a:rPr lang="en-US" dirty="0" smtClean="0"/>
              <a:t>3 + 1</a:t>
            </a:r>
            <a:endParaRPr lang="en-US" dirty="0"/>
          </a:p>
        </p:txBody>
      </p:sp>
    </p:spTree>
    <p:extLst>
      <p:ext uri="{BB962C8B-B14F-4D97-AF65-F5344CB8AC3E}">
        <p14:creationId xmlns:p14="http://schemas.microsoft.com/office/powerpoint/2010/main" val="494157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5688" y="2875285"/>
            <a:ext cx="7160821" cy="1400530"/>
          </a:xfrm>
        </p:spPr>
        <p:txBody>
          <a:bodyPr/>
          <a:lstStyle/>
          <a:p>
            <a:pPr algn="ctr"/>
            <a:r>
              <a:rPr lang="en-US" sz="4000" dirty="0" smtClean="0"/>
              <a:t>Introduction to Spark </a:t>
            </a:r>
            <a:br>
              <a:rPr lang="en-US" sz="4000" dirty="0" smtClean="0"/>
            </a:br>
            <a:r>
              <a:rPr lang="en-US" sz="4000" dirty="0" smtClean="0"/>
              <a:t>Model Selection</a:t>
            </a:r>
            <a:endParaRPr lang="en-US" sz="4000" dirty="0"/>
          </a:p>
        </p:txBody>
      </p:sp>
    </p:spTree>
    <p:extLst>
      <p:ext uri="{BB962C8B-B14F-4D97-AF65-F5344CB8AC3E}">
        <p14:creationId xmlns:p14="http://schemas.microsoft.com/office/powerpoint/2010/main" val="6625244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07342"/>
          </a:xfrm>
        </p:spPr>
        <p:txBody>
          <a:bodyPr/>
          <a:lstStyle/>
          <a:p>
            <a:r>
              <a:rPr lang="en-US" dirty="0" smtClean="0"/>
              <a:t>Hyperband vs Grid Search</a:t>
            </a:r>
            <a:endParaRPr lang="en-US" dirty="0"/>
          </a:p>
        </p:txBody>
      </p:sp>
      <p:pic>
        <p:nvPicPr>
          <p:cNvPr id="6" name="Picture 5"/>
          <p:cNvPicPr>
            <a:picLocks noChangeAspect="1"/>
          </p:cNvPicPr>
          <p:nvPr/>
        </p:nvPicPr>
        <p:blipFill rotWithShape="1">
          <a:blip r:embed="rId2"/>
          <a:srcRect l="2747" t="29742" r="3671" b="31731"/>
          <a:stretch/>
        </p:blipFill>
        <p:spPr>
          <a:xfrm>
            <a:off x="136477" y="1678676"/>
            <a:ext cx="11900848" cy="2755986"/>
          </a:xfrm>
          <a:prstGeom prst="rect">
            <a:avLst/>
          </a:prstGeom>
        </p:spPr>
      </p:pic>
    </p:spTree>
    <p:extLst>
      <p:ext uri="{BB962C8B-B14F-4D97-AF65-F5344CB8AC3E}">
        <p14:creationId xmlns:p14="http://schemas.microsoft.com/office/powerpoint/2010/main" val="212640783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07342"/>
          </a:xfrm>
        </p:spPr>
        <p:txBody>
          <a:bodyPr/>
          <a:lstStyle/>
          <a:p>
            <a:r>
              <a:rPr lang="en-US" dirty="0" smtClean="0"/>
              <a:t>Hyperband vs Grid Search</a:t>
            </a:r>
            <a:endParaRPr lang="en-US" dirty="0"/>
          </a:p>
        </p:txBody>
      </p:sp>
      <p:graphicFrame>
        <p:nvGraphicFramePr>
          <p:cNvPr id="4" name="Chart 3"/>
          <p:cNvGraphicFramePr>
            <a:graphicFrameLocks/>
          </p:cNvGraphicFramePr>
          <p:nvPr>
            <p:extLst>
              <p:ext uri="{D42A27DB-BD31-4B8C-83A1-F6EECF244321}">
                <p14:modId xmlns:p14="http://schemas.microsoft.com/office/powerpoint/2010/main" val="817799876"/>
              </p:ext>
            </p:extLst>
          </p:nvPr>
        </p:nvGraphicFramePr>
        <p:xfrm>
          <a:off x="646112" y="1543365"/>
          <a:ext cx="5222426" cy="377926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p:cNvGraphicFramePr>
          <p:nvPr>
            <p:extLst>
              <p:ext uri="{D42A27DB-BD31-4B8C-83A1-F6EECF244321}">
                <p14:modId xmlns:p14="http://schemas.microsoft.com/office/powerpoint/2010/main" val="2636145194"/>
              </p:ext>
            </p:extLst>
          </p:nvPr>
        </p:nvGraphicFramePr>
        <p:xfrm>
          <a:off x="6198358" y="1543365"/>
          <a:ext cx="5252113" cy="377926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622739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07342"/>
          </a:xfrm>
        </p:spPr>
        <p:txBody>
          <a:bodyPr/>
          <a:lstStyle/>
          <a:p>
            <a:r>
              <a:rPr lang="en-US" dirty="0" smtClean="0"/>
              <a:t>Proposal</a:t>
            </a:r>
            <a:endParaRPr lang="en-US" dirty="0"/>
          </a:p>
        </p:txBody>
      </p:sp>
      <p:pic>
        <p:nvPicPr>
          <p:cNvPr id="4" name="Content Placeholder 3"/>
          <p:cNvPicPr>
            <a:picLocks noGrp="1" noChangeAspect="1"/>
          </p:cNvPicPr>
          <p:nvPr>
            <p:ph idx="1"/>
          </p:nvPr>
        </p:nvPicPr>
        <p:blipFill rotWithShape="1">
          <a:blip r:embed="rId2"/>
          <a:srcRect l="9236" t="18477" r="21201" b="9096"/>
          <a:stretch/>
        </p:blipFill>
        <p:spPr>
          <a:xfrm>
            <a:off x="805217" y="1282890"/>
            <a:ext cx="8785351" cy="5145206"/>
          </a:xfrm>
          <a:prstGeom prst="rect">
            <a:avLst/>
          </a:prstGeom>
        </p:spPr>
      </p:pic>
    </p:spTree>
    <p:extLst>
      <p:ext uri="{BB962C8B-B14F-4D97-AF65-F5344CB8AC3E}">
        <p14:creationId xmlns:p14="http://schemas.microsoft.com/office/powerpoint/2010/main" val="296053151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808074" cy="693694"/>
          </a:xfrm>
        </p:spPr>
        <p:txBody>
          <a:bodyPr/>
          <a:lstStyle/>
          <a:p>
            <a:r>
              <a:rPr lang="en-US" sz="3600" dirty="0" smtClean="0"/>
              <a:t>Publishing in a Scopus – Indexed Journal</a:t>
            </a:r>
            <a:endParaRPr lang="en-US" sz="3600" dirty="0"/>
          </a:p>
        </p:txBody>
      </p:sp>
      <p:pic>
        <p:nvPicPr>
          <p:cNvPr id="4" name="Content Placeholder 3"/>
          <p:cNvPicPr>
            <a:picLocks noGrp="1" noChangeAspect="1"/>
          </p:cNvPicPr>
          <p:nvPr>
            <p:ph idx="1"/>
          </p:nvPr>
        </p:nvPicPr>
        <p:blipFill rotWithShape="1">
          <a:blip r:embed="rId2"/>
          <a:srcRect l="8354" t="16458" r="22484" b="15234"/>
          <a:stretch/>
        </p:blipFill>
        <p:spPr>
          <a:xfrm>
            <a:off x="646111" y="1282890"/>
            <a:ext cx="9404723" cy="5224846"/>
          </a:xfrm>
          <a:prstGeom prst="rect">
            <a:avLst/>
          </a:prstGeom>
        </p:spPr>
      </p:pic>
    </p:spTree>
    <p:extLst>
      <p:ext uri="{BB962C8B-B14F-4D97-AF65-F5344CB8AC3E}">
        <p14:creationId xmlns:p14="http://schemas.microsoft.com/office/powerpoint/2010/main" val="358359759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20989"/>
          </a:xfrm>
        </p:spPr>
        <p:txBody>
          <a:bodyPr/>
          <a:lstStyle/>
          <a:p>
            <a:r>
              <a:rPr lang="en-US" dirty="0" smtClean="0"/>
              <a:t>References</a:t>
            </a:r>
            <a:endParaRPr lang="en-US" dirty="0"/>
          </a:p>
        </p:txBody>
      </p:sp>
      <p:sp>
        <p:nvSpPr>
          <p:cNvPr id="3" name="Content Placeholder 2"/>
          <p:cNvSpPr>
            <a:spLocks noGrp="1"/>
          </p:cNvSpPr>
          <p:nvPr>
            <p:ph idx="1"/>
          </p:nvPr>
        </p:nvSpPr>
        <p:spPr>
          <a:xfrm>
            <a:off x="646112" y="1473958"/>
            <a:ext cx="9403742" cy="4774441"/>
          </a:xfrm>
        </p:spPr>
        <p:txBody>
          <a:bodyPr/>
          <a:lstStyle/>
          <a:p>
            <a:r>
              <a:rPr lang="en-US" dirty="0">
                <a:hlinkClick r:id="rId2"/>
              </a:rPr>
              <a:t>https://vimeo.com/274420720</a:t>
            </a:r>
            <a:endParaRPr lang="en-US" dirty="0"/>
          </a:p>
          <a:p>
            <a:endParaRPr lang="en-US" dirty="0"/>
          </a:p>
        </p:txBody>
      </p:sp>
    </p:spTree>
    <p:extLst>
      <p:ext uri="{BB962C8B-B14F-4D97-AF65-F5344CB8AC3E}">
        <p14:creationId xmlns:p14="http://schemas.microsoft.com/office/powerpoint/2010/main" val="391766363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18160"/>
          </a:xfrm>
        </p:spPr>
        <p:txBody>
          <a:bodyPr/>
          <a:lstStyle/>
          <a:p>
            <a:endParaRPr lang="en-US" dirty="0"/>
          </a:p>
        </p:txBody>
      </p:sp>
      <p:pic>
        <p:nvPicPr>
          <p:cNvPr id="4" name="Content Placeholder 3"/>
          <p:cNvPicPr>
            <a:picLocks noGrp="1" noChangeAspect="1"/>
          </p:cNvPicPr>
          <p:nvPr>
            <p:ph idx="1"/>
          </p:nvPr>
        </p:nvPicPr>
        <p:blipFill rotWithShape="1">
          <a:blip r:embed="rId2"/>
          <a:srcRect t="5401" b="11258"/>
          <a:stretch/>
        </p:blipFill>
        <p:spPr>
          <a:xfrm>
            <a:off x="1027466" y="1724628"/>
            <a:ext cx="8641644" cy="4051139"/>
          </a:xfrm>
          <a:prstGeom prst="rect">
            <a:avLst/>
          </a:prstGeom>
        </p:spPr>
      </p:pic>
      <p:sp>
        <p:nvSpPr>
          <p:cNvPr id="5" name="8-Point Star 4"/>
          <p:cNvSpPr/>
          <p:nvPr/>
        </p:nvSpPr>
        <p:spPr>
          <a:xfrm>
            <a:off x="4971394" y="2911366"/>
            <a:ext cx="252248" cy="220717"/>
          </a:xfrm>
          <a:prstGeom prst="star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1</a:t>
            </a:r>
            <a:endParaRPr lang="en-US" sz="1100" dirty="0"/>
          </a:p>
        </p:txBody>
      </p:sp>
      <p:sp>
        <p:nvSpPr>
          <p:cNvPr id="6" name="8-Point Star 5"/>
          <p:cNvSpPr/>
          <p:nvPr/>
        </p:nvSpPr>
        <p:spPr>
          <a:xfrm>
            <a:off x="6248401" y="3221422"/>
            <a:ext cx="252248" cy="220717"/>
          </a:xfrm>
          <a:prstGeom prst="star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2</a:t>
            </a:r>
            <a:endParaRPr lang="en-US" sz="1100" dirty="0"/>
          </a:p>
        </p:txBody>
      </p:sp>
      <p:sp>
        <p:nvSpPr>
          <p:cNvPr id="7" name="8-Point Star 6"/>
          <p:cNvSpPr/>
          <p:nvPr/>
        </p:nvSpPr>
        <p:spPr>
          <a:xfrm>
            <a:off x="7299436" y="3221421"/>
            <a:ext cx="252248" cy="220717"/>
          </a:xfrm>
          <a:prstGeom prst="star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3</a:t>
            </a:r>
            <a:endParaRPr lang="en-US" sz="1100" dirty="0"/>
          </a:p>
        </p:txBody>
      </p:sp>
      <p:sp>
        <p:nvSpPr>
          <p:cNvPr id="8" name="8-Point Star 7"/>
          <p:cNvSpPr/>
          <p:nvPr/>
        </p:nvSpPr>
        <p:spPr>
          <a:xfrm>
            <a:off x="7425560" y="2473230"/>
            <a:ext cx="252248" cy="220717"/>
          </a:xfrm>
          <a:prstGeom prst="star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4</a:t>
            </a:r>
            <a:endParaRPr lang="en-US" sz="1100" dirty="0"/>
          </a:p>
        </p:txBody>
      </p:sp>
      <p:sp>
        <p:nvSpPr>
          <p:cNvPr id="9" name="8-Point Star 8"/>
          <p:cNvSpPr/>
          <p:nvPr/>
        </p:nvSpPr>
        <p:spPr>
          <a:xfrm>
            <a:off x="6858001" y="4209394"/>
            <a:ext cx="252248" cy="220717"/>
          </a:xfrm>
          <a:prstGeom prst="star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5</a:t>
            </a:r>
            <a:endParaRPr lang="en-US" sz="1100" dirty="0"/>
          </a:p>
        </p:txBody>
      </p:sp>
      <p:sp>
        <p:nvSpPr>
          <p:cNvPr id="10" name="8-Point Star 9"/>
          <p:cNvSpPr/>
          <p:nvPr/>
        </p:nvSpPr>
        <p:spPr>
          <a:xfrm>
            <a:off x="4929353" y="4661338"/>
            <a:ext cx="252248" cy="220717"/>
          </a:xfrm>
          <a:prstGeom prst="star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6</a:t>
            </a:r>
            <a:endParaRPr lang="en-US" sz="1100" dirty="0"/>
          </a:p>
        </p:txBody>
      </p:sp>
    </p:spTree>
    <p:extLst>
      <p:ext uri="{BB962C8B-B14F-4D97-AF65-F5344CB8AC3E}">
        <p14:creationId xmlns:p14="http://schemas.microsoft.com/office/powerpoint/2010/main" val="42799206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71889"/>
          </a:xfrm>
        </p:spPr>
        <p:txBody>
          <a:bodyPr>
            <a:normAutofit fontScale="90000"/>
          </a:bodyPr>
          <a:lstStyle/>
          <a:p>
            <a:endParaRPr lang="en-US"/>
          </a:p>
        </p:txBody>
      </p:sp>
      <p:pic>
        <p:nvPicPr>
          <p:cNvPr id="4" name="Content Placeholder 3"/>
          <p:cNvPicPr>
            <a:picLocks noGrp="1" noChangeAspect="1"/>
          </p:cNvPicPr>
          <p:nvPr>
            <p:ph idx="1"/>
          </p:nvPr>
        </p:nvPicPr>
        <p:blipFill rotWithShape="1">
          <a:blip r:embed="rId2"/>
          <a:srcRect l="5690" t="18728" r="29063" b="22252"/>
          <a:stretch/>
        </p:blipFill>
        <p:spPr>
          <a:xfrm>
            <a:off x="646110" y="1429405"/>
            <a:ext cx="9460911" cy="4813740"/>
          </a:xfrm>
          <a:prstGeom prst="rect">
            <a:avLst/>
          </a:prstGeom>
        </p:spPr>
      </p:pic>
    </p:spTree>
    <p:extLst>
      <p:ext uri="{BB962C8B-B14F-4D97-AF65-F5344CB8AC3E}">
        <p14:creationId xmlns:p14="http://schemas.microsoft.com/office/powerpoint/2010/main" val="17233677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rotWithShape="1">
          <a:blip r:embed="rId2"/>
          <a:srcRect l="16090" t="17642" r="42715" b="48924"/>
          <a:stretch/>
        </p:blipFill>
        <p:spPr>
          <a:xfrm>
            <a:off x="2209487" y="2844489"/>
            <a:ext cx="6277970" cy="2866029"/>
          </a:xfrm>
          <a:prstGeom prst="rect">
            <a:avLst/>
          </a:prstGeom>
        </p:spPr>
      </p:pic>
    </p:spTree>
    <p:extLst>
      <p:ext uri="{BB962C8B-B14F-4D97-AF65-F5344CB8AC3E}">
        <p14:creationId xmlns:p14="http://schemas.microsoft.com/office/powerpoint/2010/main" val="27275505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909783"/>
          </a:xfrm>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rotWithShape="1">
          <a:blip r:embed="rId2"/>
          <a:srcRect l="6866" t="18279" r="31702" b="24725"/>
          <a:stretch/>
        </p:blipFill>
        <p:spPr>
          <a:xfrm>
            <a:off x="687488" y="1583140"/>
            <a:ext cx="9362365" cy="4885898"/>
          </a:xfrm>
          <a:prstGeom prst="rect">
            <a:avLst/>
          </a:prstGeom>
        </p:spPr>
      </p:pic>
    </p:spTree>
    <p:extLst>
      <p:ext uri="{BB962C8B-B14F-4D97-AF65-F5344CB8AC3E}">
        <p14:creationId xmlns:p14="http://schemas.microsoft.com/office/powerpoint/2010/main" val="8405692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34814"/>
          </a:xfrm>
        </p:spPr>
        <p:txBody>
          <a:bodyPr/>
          <a:lstStyle/>
          <a:p>
            <a:r>
              <a:rPr lang="en-US" dirty="0"/>
              <a:t>Tree-structured Parzen Estimator</a:t>
            </a:r>
          </a:p>
        </p:txBody>
      </p:sp>
      <p:sp>
        <p:nvSpPr>
          <p:cNvPr id="3" name="Content Placeholder 2"/>
          <p:cNvSpPr>
            <a:spLocks noGrp="1"/>
          </p:cNvSpPr>
          <p:nvPr>
            <p:ph idx="1"/>
          </p:nvPr>
        </p:nvSpPr>
        <p:spPr>
          <a:xfrm>
            <a:off x="747053" y="1340398"/>
            <a:ext cx="9608230" cy="4858521"/>
          </a:xfrm>
        </p:spPr>
        <p:txBody>
          <a:bodyPr/>
          <a:lstStyle/>
          <a:p>
            <a:r>
              <a:rPr lang="en-US" dirty="0"/>
              <a:t>the algorithm decides which set of parameters to try in the next iteration based on the distribution of the previous </a:t>
            </a:r>
            <a:r>
              <a:rPr lang="en-US" dirty="0" smtClean="0"/>
              <a:t>results</a:t>
            </a:r>
          </a:p>
          <a:p>
            <a:r>
              <a:rPr lang="en-US" dirty="0"/>
              <a:t>once it collected some initial results from Random Search, it divides the set of hyperparameters into two groups based on the score, typically \gamma \in [20\%, 25\%] of best hyperparameter combinations go to a good group</a:t>
            </a:r>
            <a:r>
              <a:rPr lang="en-US" dirty="0" smtClean="0"/>
              <a:t>.</a:t>
            </a:r>
          </a:p>
          <a:p>
            <a:endParaRPr lang="en-US" dirty="0"/>
          </a:p>
          <a:p>
            <a:endParaRPr lang="en-US" dirty="0" smtClean="0"/>
          </a:p>
          <a:p>
            <a:r>
              <a:rPr lang="en-US" dirty="0" smtClean="0"/>
              <a:t>Reference: </a:t>
            </a:r>
            <a:r>
              <a:rPr lang="en-US" dirty="0">
                <a:hlinkClick r:id="rId2"/>
              </a:rPr>
              <a:t>http://dkopczyk.quantee.co.uk/hyperparameter-optimization</a:t>
            </a:r>
            <a:r>
              <a:rPr lang="en-US" dirty="0" smtClean="0">
                <a:hlinkClick r:id="rId2"/>
              </a:rPr>
              <a:t>/</a:t>
            </a:r>
            <a:endParaRPr lang="en-US" dirty="0" smtClean="0"/>
          </a:p>
          <a:p>
            <a:endParaRPr lang="en-US" dirty="0"/>
          </a:p>
        </p:txBody>
      </p:sp>
    </p:spTree>
    <p:extLst>
      <p:ext uri="{BB962C8B-B14F-4D97-AF65-F5344CB8AC3E}">
        <p14:creationId xmlns:p14="http://schemas.microsoft.com/office/powerpoint/2010/main" val="3325213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34637"/>
          </a:xfrm>
        </p:spPr>
        <p:txBody>
          <a:bodyPr/>
          <a:lstStyle/>
          <a:p>
            <a:r>
              <a:rPr lang="en-US" dirty="0" smtClean="0"/>
              <a:t>Spark MLlib </a:t>
            </a:r>
            <a:r>
              <a:rPr lang="en-US" dirty="0"/>
              <a:t>M</a:t>
            </a:r>
            <a:r>
              <a:rPr lang="en-US" dirty="0" smtClean="0"/>
              <a:t>odel selection </a:t>
            </a:r>
            <a:r>
              <a:rPr lang="en-US" sz="3200" dirty="0" smtClean="0"/>
              <a:t>(1)</a:t>
            </a:r>
            <a:endParaRPr lang="en-US" sz="3200" dirty="0"/>
          </a:p>
        </p:txBody>
      </p:sp>
      <p:sp>
        <p:nvSpPr>
          <p:cNvPr id="3" name="Content Placeholder 2"/>
          <p:cNvSpPr>
            <a:spLocks noGrp="1"/>
          </p:cNvSpPr>
          <p:nvPr>
            <p:ph idx="1"/>
          </p:nvPr>
        </p:nvSpPr>
        <p:spPr>
          <a:xfrm>
            <a:off x="1053624" y="3207228"/>
            <a:ext cx="4294848" cy="3043450"/>
          </a:xfrm>
        </p:spPr>
        <p:txBody>
          <a:bodyPr>
            <a:normAutofit/>
          </a:bodyPr>
          <a:lstStyle/>
          <a:p>
            <a:pPr lvl="1"/>
            <a:r>
              <a:rPr lang="en-US" dirty="0"/>
              <a:t>C</a:t>
            </a:r>
            <a:r>
              <a:rPr lang="en-US" dirty="0" smtClean="0"/>
              <a:t>reates </a:t>
            </a:r>
            <a:r>
              <a:rPr lang="en-US" dirty="0"/>
              <a:t>a single (training, test) dataset </a:t>
            </a:r>
            <a:r>
              <a:rPr lang="en-US" dirty="0" smtClean="0"/>
              <a:t>pair and evaluates </a:t>
            </a:r>
            <a:r>
              <a:rPr lang="en-US" dirty="0"/>
              <a:t>each combination of parameters </a:t>
            </a:r>
            <a:r>
              <a:rPr lang="en-US" dirty="0" smtClean="0"/>
              <a:t>once</a:t>
            </a:r>
          </a:p>
          <a:p>
            <a:pPr lvl="1"/>
            <a:r>
              <a:rPr lang="en-US" dirty="0"/>
              <a:t>finally fits the Estimator using the best </a:t>
            </a:r>
            <a:r>
              <a:rPr lang="en-US" dirty="0" err="1" smtClean="0"/>
              <a:t>Param</a:t>
            </a:r>
            <a:r>
              <a:rPr lang="en-US" dirty="0" smtClean="0"/>
              <a:t> Map </a:t>
            </a:r>
            <a:r>
              <a:rPr lang="en-US" dirty="0"/>
              <a:t>and the entire dataset.</a:t>
            </a:r>
          </a:p>
          <a:p>
            <a:endParaRPr lang="en-US" dirty="0"/>
          </a:p>
        </p:txBody>
      </p:sp>
      <p:sp>
        <p:nvSpPr>
          <p:cNvPr id="8" name="Content Placeholder 2"/>
          <p:cNvSpPr txBox="1">
            <a:spLocks/>
          </p:cNvSpPr>
          <p:nvPr/>
        </p:nvSpPr>
        <p:spPr>
          <a:xfrm>
            <a:off x="6078352" y="3207228"/>
            <a:ext cx="4716478" cy="304345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lvl="1"/>
            <a:r>
              <a:rPr lang="en-US" dirty="0"/>
              <a:t>Splitting the dataset into a set of folds which are used as separate training and test datasets</a:t>
            </a:r>
          </a:p>
          <a:p>
            <a:pPr lvl="1"/>
            <a:r>
              <a:rPr lang="en-US" dirty="0"/>
              <a:t>To evaluate a particular </a:t>
            </a:r>
            <a:r>
              <a:rPr lang="en-US" dirty="0" err="1"/>
              <a:t>Param</a:t>
            </a:r>
            <a:r>
              <a:rPr lang="en-US" dirty="0"/>
              <a:t> Map, </a:t>
            </a:r>
            <a:r>
              <a:rPr lang="en-US" dirty="0" smtClean="0"/>
              <a:t>it computes </a:t>
            </a:r>
            <a:r>
              <a:rPr lang="en-US" dirty="0"/>
              <a:t>the average evaluation metric for all the models generated for each </a:t>
            </a:r>
            <a:r>
              <a:rPr lang="en-US" dirty="0" smtClean="0"/>
              <a:t>fold.</a:t>
            </a:r>
            <a:endParaRPr lang="en-US" dirty="0"/>
          </a:p>
          <a:p>
            <a:endParaRPr lang="en-US" dirty="0"/>
          </a:p>
        </p:txBody>
      </p:sp>
      <p:sp>
        <p:nvSpPr>
          <p:cNvPr id="10" name="Rounded Rectangle 9"/>
          <p:cNvSpPr/>
          <p:nvPr/>
        </p:nvSpPr>
        <p:spPr>
          <a:xfrm>
            <a:off x="2068284" y="1862921"/>
            <a:ext cx="2708432" cy="106452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t>Train-Validation Split</a:t>
            </a:r>
          </a:p>
        </p:txBody>
      </p:sp>
      <p:sp>
        <p:nvSpPr>
          <p:cNvPr id="11" name="Rounded Rectangle 10"/>
          <p:cNvSpPr/>
          <p:nvPr/>
        </p:nvSpPr>
        <p:spPr>
          <a:xfrm>
            <a:off x="6919415" y="1821975"/>
            <a:ext cx="2649940" cy="106452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t>Cross-Validation</a:t>
            </a:r>
          </a:p>
        </p:txBody>
      </p:sp>
      <p:cxnSp>
        <p:nvCxnSpPr>
          <p:cNvPr id="13" name="Straight Connector 12"/>
          <p:cNvCxnSpPr/>
          <p:nvPr/>
        </p:nvCxnSpPr>
        <p:spPr>
          <a:xfrm>
            <a:off x="5827594" y="3343701"/>
            <a:ext cx="27296" cy="2292824"/>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19744872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Calculate skewness and kurtosis</a:t>
            </a:r>
          </a:p>
          <a:p>
            <a:pPr marL="0" indent="0">
              <a:buNone/>
            </a:pPr>
            <a:r>
              <a:rPr lang="en-US" dirty="0"/>
              <a:t>	</a:t>
            </a:r>
            <a:r>
              <a:rPr lang="en-US" dirty="0">
                <a:hlinkClick r:id="rId2"/>
              </a:rPr>
              <a:t>https://</a:t>
            </a:r>
            <a:r>
              <a:rPr lang="en-US" dirty="0" smtClean="0">
                <a:hlinkClick r:id="rId2"/>
              </a:rPr>
              <a:t>www.itl.nist.gov/div898/handbook/eda/section3/eda35b.htm</a:t>
            </a:r>
            <a:endParaRPr lang="en-US" dirty="0" smtClean="0"/>
          </a:p>
          <a:p>
            <a:pPr marL="0" indent="0">
              <a:buNone/>
            </a:pPr>
            <a:endParaRPr lang="en-US" dirty="0"/>
          </a:p>
        </p:txBody>
      </p:sp>
    </p:spTree>
    <p:extLst>
      <p:ext uri="{BB962C8B-B14F-4D97-AF65-F5344CB8AC3E}">
        <p14:creationId xmlns:p14="http://schemas.microsoft.com/office/powerpoint/2010/main" val="23672640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a:t>Logistic regression</a:t>
            </a:r>
          </a:p>
          <a:p>
            <a:r>
              <a:rPr lang="en-US" dirty="0"/>
              <a:t>Decision tree</a:t>
            </a:r>
          </a:p>
          <a:p>
            <a:r>
              <a:rPr lang="en-US" dirty="0"/>
              <a:t>Random forest</a:t>
            </a:r>
          </a:p>
          <a:p>
            <a:r>
              <a:rPr lang="en-US" dirty="0"/>
              <a:t>Gradient-boosted</a:t>
            </a:r>
          </a:p>
          <a:p>
            <a:r>
              <a:rPr lang="en-US" dirty="0"/>
              <a:t>Multilayer perceptron</a:t>
            </a:r>
          </a:p>
          <a:p>
            <a:r>
              <a:rPr lang="en-US" dirty="0"/>
              <a:t>Linear Support Vector Machine</a:t>
            </a:r>
          </a:p>
          <a:p>
            <a:r>
              <a:rPr lang="en-US" dirty="0"/>
              <a:t>Naive Bayes</a:t>
            </a:r>
          </a:p>
          <a:p>
            <a:endParaRPr lang="en-US" dirty="0"/>
          </a:p>
        </p:txBody>
      </p:sp>
    </p:spTree>
    <p:extLst>
      <p:ext uri="{BB962C8B-B14F-4D97-AF65-F5344CB8AC3E}">
        <p14:creationId xmlns:p14="http://schemas.microsoft.com/office/powerpoint/2010/main" val="27219681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01047"/>
          </a:xfrm>
        </p:spPr>
        <p:txBody>
          <a:bodyPr>
            <a:normAutofit fontScale="90000"/>
          </a:bodyPr>
          <a:lstStyle/>
          <a:p>
            <a:r>
              <a:rPr lang="en-US" dirty="0"/>
              <a:t>Logistic regression</a:t>
            </a:r>
            <a:br>
              <a:rPr lang="en-US" dirty="0"/>
            </a:br>
            <a:endParaRPr lang="en-US" dirty="0"/>
          </a:p>
        </p:txBody>
      </p:sp>
      <p:sp>
        <p:nvSpPr>
          <p:cNvPr id="3" name="Content Placeholder 2"/>
          <p:cNvSpPr>
            <a:spLocks noGrp="1"/>
          </p:cNvSpPr>
          <p:nvPr>
            <p:ph idx="1"/>
          </p:nvPr>
        </p:nvSpPr>
        <p:spPr>
          <a:xfrm>
            <a:off x="646112" y="1357460"/>
            <a:ext cx="9403742" cy="4890939"/>
          </a:xfrm>
        </p:spPr>
        <p:txBody>
          <a:bodyPr/>
          <a:lstStyle/>
          <a:p>
            <a:r>
              <a:rPr lang="en-US" dirty="0"/>
              <a:t>can be used to predict a multiclass outcome by using multinomial logistic regression [.</a:t>
            </a:r>
            <a:r>
              <a:rPr lang="en-US" dirty="0" err="1"/>
              <a:t>setFamily</a:t>
            </a:r>
            <a:r>
              <a:rPr lang="en-US" dirty="0"/>
              <a:t>("multinomial</a:t>
            </a:r>
            <a:r>
              <a:rPr lang="en-US" dirty="0" smtClean="0"/>
              <a:t>")], we can leave it and </a:t>
            </a:r>
            <a:r>
              <a:rPr lang="en-US" dirty="0"/>
              <a:t> leave it unset and Spark will infer the correct variant</a:t>
            </a:r>
            <a:r>
              <a:rPr lang="en-US" dirty="0" smtClean="0"/>
              <a:t>.</a:t>
            </a:r>
          </a:p>
          <a:p>
            <a:endParaRPr lang="en-US" dirty="0"/>
          </a:p>
        </p:txBody>
      </p:sp>
    </p:spTree>
    <p:extLst>
      <p:ext uri="{BB962C8B-B14F-4D97-AF65-F5344CB8AC3E}">
        <p14:creationId xmlns:p14="http://schemas.microsoft.com/office/powerpoint/2010/main" val="42425530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Datasets</a:t>
            </a:r>
            <a:endParaRPr lang="en-US" dirty="0"/>
          </a:p>
        </p:txBody>
      </p:sp>
      <p:sp>
        <p:nvSpPr>
          <p:cNvPr id="3" name="Content Placeholder 2"/>
          <p:cNvSpPr>
            <a:spLocks noGrp="1"/>
          </p:cNvSpPr>
          <p:nvPr>
            <p:ph idx="1"/>
          </p:nvPr>
        </p:nvSpPr>
        <p:spPr/>
        <p:txBody>
          <a:bodyPr/>
          <a:lstStyle/>
          <a:p>
            <a:r>
              <a:rPr lang="en-US" dirty="0" err="1"/>
              <a:t>pump_sensor_data</a:t>
            </a:r>
            <a:endParaRPr lang="en-US" dirty="0"/>
          </a:p>
          <a:p>
            <a:pPr lvl="1"/>
            <a:r>
              <a:rPr lang="en-US" dirty="0" smtClean="0">
                <a:hlinkClick r:id="rId2"/>
              </a:rPr>
              <a:t>https</a:t>
            </a:r>
            <a:r>
              <a:rPr lang="en-US" dirty="0">
                <a:hlinkClick r:id="rId2"/>
              </a:rPr>
              <a:t>://</a:t>
            </a:r>
            <a:r>
              <a:rPr lang="en-US" dirty="0" smtClean="0">
                <a:hlinkClick r:id="rId2"/>
              </a:rPr>
              <a:t>www.kaggle.com/nphantawee/pump-sensor-data</a:t>
            </a:r>
            <a:endParaRPr lang="en-US" dirty="0" smtClean="0"/>
          </a:p>
          <a:p>
            <a:pPr lvl="1"/>
            <a:r>
              <a:rPr lang="en-US" dirty="0" smtClean="0"/>
              <a:t>Size: 118 MB</a:t>
            </a:r>
          </a:p>
          <a:p>
            <a:pPr lvl="1"/>
            <a:r>
              <a:rPr lang="en-US" dirty="0" smtClean="0"/>
              <a:t>Instances: 220,000 X 55</a:t>
            </a:r>
          </a:p>
          <a:p>
            <a:r>
              <a:rPr lang="en-US" b="1" dirty="0" smtClean="0"/>
              <a:t>WESAD</a:t>
            </a:r>
          </a:p>
          <a:p>
            <a:pPr lvl="1"/>
            <a:r>
              <a:rPr lang="en-US" dirty="0">
                <a:hlinkClick r:id="rId3"/>
              </a:rPr>
              <a:t>https://archive.ics.uci.edu/ml/datasets/WESAD+%28Wearable+Stress+and+Affect+Detection%29</a:t>
            </a:r>
            <a:r>
              <a:rPr lang="en-US" dirty="0" smtClean="0">
                <a:hlinkClick r:id="rId3"/>
              </a:rPr>
              <a:t>#</a:t>
            </a:r>
            <a:endParaRPr lang="en-US" dirty="0" smtClean="0"/>
          </a:p>
          <a:p>
            <a:pPr lvl="1"/>
            <a:r>
              <a:rPr lang="en-US" dirty="0" smtClean="0"/>
              <a:t>Size: 1.2 GB</a:t>
            </a:r>
          </a:p>
          <a:p>
            <a:pPr lvl="1"/>
            <a:r>
              <a:rPr lang="en-US" dirty="0" smtClean="0"/>
              <a:t>Instances: 63,000,000</a:t>
            </a:r>
          </a:p>
          <a:p>
            <a:pPr lvl="1"/>
            <a:endParaRPr lang="en-US" dirty="0"/>
          </a:p>
        </p:txBody>
      </p:sp>
    </p:spTree>
    <p:extLst>
      <p:ext uri="{BB962C8B-B14F-4D97-AF65-F5344CB8AC3E}">
        <p14:creationId xmlns:p14="http://schemas.microsoft.com/office/powerpoint/2010/main" val="2320109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34637"/>
          </a:xfrm>
        </p:spPr>
        <p:txBody>
          <a:bodyPr/>
          <a:lstStyle/>
          <a:p>
            <a:r>
              <a:rPr lang="en-US" dirty="0"/>
              <a:t>MLlib M</a:t>
            </a:r>
            <a:r>
              <a:rPr lang="en-US" dirty="0" smtClean="0"/>
              <a:t>odel selection </a:t>
            </a:r>
            <a:r>
              <a:rPr lang="en-US" sz="3200" dirty="0" smtClean="0"/>
              <a:t>(2)</a:t>
            </a:r>
            <a:endParaRPr lang="en-US" dirty="0"/>
          </a:p>
        </p:txBody>
      </p:sp>
      <p:sp>
        <p:nvSpPr>
          <p:cNvPr id="10" name="Rounded Rectangle 9"/>
          <p:cNvSpPr/>
          <p:nvPr/>
        </p:nvSpPr>
        <p:spPr>
          <a:xfrm>
            <a:off x="4200109" y="3911602"/>
            <a:ext cx="2708432" cy="106452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t>Train-Validation Split</a:t>
            </a:r>
          </a:p>
        </p:txBody>
      </p:sp>
      <p:sp>
        <p:nvSpPr>
          <p:cNvPr id="11" name="Rounded Rectangle 10"/>
          <p:cNvSpPr/>
          <p:nvPr/>
        </p:nvSpPr>
        <p:spPr>
          <a:xfrm>
            <a:off x="4200109" y="2057402"/>
            <a:ext cx="2649940" cy="106452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t>Cross-Validation</a:t>
            </a:r>
          </a:p>
        </p:txBody>
      </p:sp>
      <p:graphicFrame>
        <p:nvGraphicFramePr>
          <p:cNvPr id="5" name="Table 4"/>
          <p:cNvGraphicFramePr>
            <a:graphicFrameLocks noGrp="1"/>
          </p:cNvGraphicFramePr>
          <p:nvPr>
            <p:extLst>
              <p:ext uri="{D42A27DB-BD31-4B8C-83A1-F6EECF244321}">
                <p14:modId xmlns:p14="http://schemas.microsoft.com/office/powerpoint/2010/main" val="3120030542"/>
              </p:ext>
            </p:extLst>
          </p:nvPr>
        </p:nvGraphicFramePr>
        <p:xfrm>
          <a:off x="646111" y="2596487"/>
          <a:ext cx="2612282" cy="1854200"/>
        </p:xfrm>
        <a:graphic>
          <a:graphicData uri="http://schemas.openxmlformats.org/drawingml/2006/table">
            <a:tbl>
              <a:tblPr firstRow="1" bandRow="1">
                <a:tableStyleId>{5C22544A-7EE6-4342-B048-85BDC9FD1C3A}</a:tableStyleId>
              </a:tblPr>
              <a:tblGrid>
                <a:gridCol w="1306141">
                  <a:extLst>
                    <a:ext uri="{9D8B030D-6E8A-4147-A177-3AD203B41FA5}">
                      <a16:colId xmlns:a16="http://schemas.microsoft.com/office/drawing/2014/main" val="3148920182"/>
                    </a:ext>
                  </a:extLst>
                </a:gridCol>
                <a:gridCol w="1306141">
                  <a:extLst>
                    <a:ext uri="{9D8B030D-6E8A-4147-A177-3AD203B41FA5}">
                      <a16:colId xmlns:a16="http://schemas.microsoft.com/office/drawing/2014/main" val="3026974557"/>
                    </a:ext>
                  </a:extLst>
                </a:gridCol>
              </a:tblGrid>
              <a:tr h="370840">
                <a:tc>
                  <a:txBody>
                    <a:bodyPr/>
                    <a:lstStyle/>
                    <a:p>
                      <a:pPr algn="ctr"/>
                      <a:r>
                        <a:rPr lang="en-US" dirty="0" err="1" smtClean="0"/>
                        <a:t>Param</a:t>
                      </a:r>
                      <a:r>
                        <a:rPr lang="en-US" dirty="0" smtClean="0"/>
                        <a:t> A</a:t>
                      </a:r>
                      <a:endParaRPr lang="en-US" dirty="0"/>
                    </a:p>
                  </a:txBody>
                  <a:tcPr/>
                </a:tc>
                <a:tc>
                  <a:txBody>
                    <a:bodyPr/>
                    <a:lstStyle/>
                    <a:p>
                      <a:pPr algn="ctr"/>
                      <a:r>
                        <a:rPr lang="en-US" dirty="0" err="1" smtClean="0"/>
                        <a:t>Param</a:t>
                      </a:r>
                      <a:r>
                        <a:rPr lang="en-US" dirty="0" smtClean="0"/>
                        <a:t> B</a:t>
                      </a:r>
                      <a:endParaRPr lang="en-US" dirty="0"/>
                    </a:p>
                  </a:txBody>
                  <a:tcPr/>
                </a:tc>
                <a:extLst>
                  <a:ext uri="{0D108BD9-81ED-4DB2-BD59-A6C34878D82A}">
                    <a16:rowId xmlns:a16="http://schemas.microsoft.com/office/drawing/2014/main" val="2567738099"/>
                  </a:ext>
                </a:extLst>
              </a:tr>
              <a:tr h="370840">
                <a:tc>
                  <a:txBody>
                    <a:bodyPr/>
                    <a:lstStyle/>
                    <a:p>
                      <a:pPr algn="ctr"/>
                      <a:r>
                        <a:rPr lang="en-US" dirty="0" smtClean="0"/>
                        <a:t>A1</a:t>
                      </a:r>
                      <a:endParaRPr lang="en-US" dirty="0"/>
                    </a:p>
                  </a:txBody>
                  <a:tcPr>
                    <a:solidFill>
                      <a:schemeClr val="accent3"/>
                    </a:solidFill>
                  </a:tcPr>
                </a:tc>
                <a:tc>
                  <a:txBody>
                    <a:bodyPr/>
                    <a:lstStyle/>
                    <a:p>
                      <a:pPr algn="ctr"/>
                      <a:r>
                        <a:rPr lang="en-US" dirty="0" smtClean="0"/>
                        <a:t>B1</a:t>
                      </a:r>
                      <a:endParaRPr lang="en-US" dirty="0"/>
                    </a:p>
                  </a:txBody>
                  <a:tcPr>
                    <a:solidFill>
                      <a:schemeClr val="accent3"/>
                    </a:solidFill>
                  </a:tcPr>
                </a:tc>
                <a:extLst>
                  <a:ext uri="{0D108BD9-81ED-4DB2-BD59-A6C34878D82A}">
                    <a16:rowId xmlns:a16="http://schemas.microsoft.com/office/drawing/2014/main" val="1978214911"/>
                  </a:ext>
                </a:extLst>
              </a:tr>
              <a:tr h="370840">
                <a:tc>
                  <a:txBody>
                    <a:bodyPr/>
                    <a:lstStyle/>
                    <a:p>
                      <a:pPr algn="ctr"/>
                      <a:r>
                        <a:rPr lang="en-US" dirty="0" smtClean="0"/>
                        <a:t>A1</a:t>
                      </a:r>
                      <a:endParaRPr lang="en-US" dirty="0"/>
                    </a:p>
                  </a:txBody>
                  <a:tcPr/>
                </a:tc>
                <a:tc>
                  <a:txBody>
                    <a:bodyPr/>
                    <a:lstStyle/>
                    <a:p>
                      <a:pPr algn="ctr"/>
                      <a:r>
                        <a:rPr lang="en-US" dirty="0" smtClean="0"/>
                        <a:t>B2</a:t>
                      </a:r>
                      <a:endParaRPr lang="en-US" dirty="0"/>
                    </a:p>
                  </a:txBody>
                  <a:tcPr/>
                </a:tc>
                <a:extLst>
                  <a:ext uri="{0D108BD9-81ED-4DB2-BD59-A6C34878D82A}">
                    <a16:rowId xmlns:a16="http://schemas.microsoft.com/office/drawing/2014/main" val="2360632240"/>
                  </a:ext>
                </a:extLst>
              </a:tr>
              <a:tr h="370840">
                <a:tc>
                  <a:txBody>
                    <a:bodyPr/>
                    <a:lstStyle/>
                    <a:p>
                      <a:pPr algn="ctr"/>
                      <a:r>
                        <a:rPr lang="en-US" dirty="0" smtClean="0"/>
                        <a:t>A2</a:t>
                      </a:r>
                      <a:endParaRPr lang="en-US" dirty="0"/>
                    </a:p>
                  </a:txBody>
                  <a:tcPr/>
                </a:tc>
                <a:tc>
                  <a:txBody>
                    <a:bodyPr/>
                    <a:lstStyle/>
                    <a:p>
                      <a:pPr algn="ctr"/>
                      <a:r>
                        <a:rPr lang="en-US" dirty="0" smtClean="0"/>
                        <a:t>B1</a:t>
                      </a:r>
                      <a:endParaRPr lang="en-US" dirty="0"/>
                    </a:p>
                  </a:txBody>
                  <a:tcPr/>
                </a:tc>
                <a:extLst>
                  <a:ext uri="{0D108BD9-81ED-4DB2-BD59-A6C34878D82A}">
                    <a16:rowId xmlns:a16="http://schemas.microsoft.com/office/drawing/2014/main" val="3064288809"/>
                  </a:ext>
                </a:extLst>
              </a:tr>
              <a:tr h="370840">
                <a:tc>
                  <a:txBody>
                    <a:bodyPr/>
                    <a:lstStyle/>
                    <a:p>
                      <a:pPr algn="ctr"/>
                      <a:r>
                        <a:rPr lang="en-US" dirty="0" smtClean="0"/>
                        <a:t>A2</a:t>
                      </a:r>
                      <a:endParaRPr lang="en-US" dirty="0"/>
                    </a:p>
                  </a:txBody>
                  <a:tcPr/>
                </a:tc>
                <a:tc>
                  <a:txBody>
                    <a:bodyPr/>
                    <a:lstStyle/>
                    <a:p>
                      <a:pPr algn="ctr"/>
                      <a:r>
                        <a:rPr lang="en-US" dirty="0" smtClean="0"/>
                        <a:t>B2</a:t>
                      </a:r>
                      <a:endParaRPr lang="en-US" dirty="0"/>
                    </a:p>
                  </a:txBody>
                  <a:tcPr/>
                </a:tc>
                <a:extLst>
                  <a:ext uri="{0D108BD9-81ED-4DB2-BD59-A6C34878D82A}">
                    <a16:rowId xmlns:a16="http://schemas.microsoft.com/office/drawing/2014/main" val="3215795487"/>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097926850"/>
              </p:ext>
            </p:extLst>
          </p:nvPr>
        </p:nvGraphicFramePr>
        <p:xfrm>
          <a:off x="7443749" y="1966416"/>
          <a:ext cx="1897038" cy="304800"/>
        </p:xfrm>
        <a:graphic>
          <a:graphicData uri="http://schemas.openxmlformats.org/drawingml/2006/table">
            <a:tbl>
              <a:tblPr firstRow="1" bandRow="1">
                <a:tableStyleId>{5C22544A-7EE6-4342-B048-85BDC9FD1C3A}</a:tableStyleId>
              </a:tblPr>
              <a:tblGrid>
                <a:gridCol w="1241945">
                  <a:extLst>
                    <a:ext uri="{9D8B030D-6E8A-4147-A177-3AD203B41FA5}">
                      <a16:colId xmlns:a16="http://schemas.microsoft.com/office/drawing/2014/main" val="1538678809"/>
                    </a:ext>
                  </a:extLst>
                </a:gridCol>
                <a:gridCol w="655093">
                  <a:extLst>
                    <a:ext uri="{9D8B030D-6E8A-4147-A177-3AD203B41FA5}">
                      <a16:colId xmlns:a16="http://schemas.microsoft.com/office/drawing/2014/main" val="3013776295"/>
                    </a:ext>
                  </a:extLst>
                </a:gridCol>
              </a:tblGrid>
              <a:tr h="277542">
                <a:tc>
                  <a:txBody>
                    <a:bodyPr/>
                    <a:lstStyle/>
                    <a:p>
                      <a:pPr algn="ctr"/>
                      <a:r>
                        <a:rPr lang="en-US" sz="1400" b="0" dirty="0" smtClean="0">
                          <a:solidFill>
                            <a:schemeClr val="bg1">
                              <a:lumMod val="95000"/>
                              <a:lumOff val="5000"/>
                            </a:schemeClr>
                          </a:solidFill>
                        </a:rPr>
                        <a:t>Training</a:t>
                      </a:r>
                      <a:endParaRPr lang="en-US" sz="1600" b="0" dirty="0">
                        <a:solidFill>
                          <a:schemeClr val="bg1">
                            <a:lumMod val="95000"/>
                            <a:lumOff val="5000"/>
                          </a:schemeClr>
                        </a:solidFill>
                      </a:endParaRPr>
                    </a:p>
                  </a:txBody>
                  <a:tcPr/>
                </a:tc>
                <a:tc>
                  <a:txBody>
                    <a:bodyPr/>
                    <a:lstStyle/>
                    <a:p>
                      <a:pPr algn="ctr"/>
                      <a:r>
                        <a:rPr lang="en-US" sz="1400" b="0" dirty="0" smtClean="0">
                          <a:solidFill>
                            <a:schemeClr val="bg1">
                              <a:lumMod val="95000"/>
                              <a:lumOff val="5000"/>
                            </a:schemeClr>
                          </a:solidFill>
                        </a:rPr>
                        <a:t>Test</a:t>
                      </a:r>
                      <a:endParaRPr lang="en-US" sz="1600" b="0" dirty="0">
                        <a:solidFill>
                          <a:schemeClr val="bg1">
                            <a:lumMod val="95000"/>
                            <a:lumOff val="5000"/>
                          </a:schemeClr>
                        </a:solidFill>
                      </a:endParaRPr>
                    </a:p>
                  </a:txBody>
                  <a:tcPr/>
                </a:tc>
                <a:extLst>
                  <a:ext uri="{0D108BD9-81ED-4DB2-BD59-A6C34878D82A}">
                    <a16:rowId xmlns:a16="http://schemas.microsoft.com/office/drawing/2014/main" val="4020542425"/>
                  </a:ext>
                </a:extLst>
              </a:tr>
            </a:tbl>
          </a:graphicData>
        </a:graphic>
      </p:graphicFrame>
      <p:graphicFrame>
        <p:nvGraphicFramePr>
          <p:cNvPr id="15" name="Table 14"/>
          <p:cNvGraphicFramePr>
            <a:graphicFrameLocks noGrp="1"/>
          </p:cNvGraphicFramePr>
          <p:nvPr>
            <p:extLst>
              <p:ext uri="{D42A27DB-BD31-4B8C-83A1-F6EECF244321}">
                <p14:modId xmlns:p14="http://schemas.microsoft.com/office/powerpoint/2010/main" val="490440032"/>
              </p:ext>
            </p:extLst>
          </p:nvPr>
        </p:nvGraphicFramePr>
        <p:xfrm>
          <a:off x="7320920" y="4265267"/>
          <a:ext cx="3117754" cy="370840"/>
        </p:xfrm>
        <a:graphic>
          <a:graphicData uri="http://schemas.openxmlformats.org/drawingml/2006/table">
            <a:tbl>
              <a:tblPr firstRow="1" bandRow="1">
                <a:tableStyleId>{5C22544A-7EE6-4342-B048-85BDC9FD1C3A}</a:tableStyleId>
              </a:tblPr>
              <a:tblGrid>
                <a:gridCol w="2320120">
                  <a:extLst>
                    <a:ext uri="{9D8B030D-6E8A-4147-A177-3AD203B41FA5}">
                      <a16:colId xmlns:a16="http://schemas.microsoft.com/office/drawing/2014/main" val="1538678809"/>
                    </a:ext>
                  </a:extLst>
                </a:gridCol>
                <a:gridCol w="797634">
                  <a:extLst>
                    <a:ext uri="{9D8B030D-6E8A-4147-A177-3AD203B41FA5}">
                      <a16:colId xmlns:a16="http://schemas.microsoft.com/office/drawing/2014/main" val="3013776295"/>
                    </a:ext>
                  </a:extLst>
                </a:gridCol>
              </a:tblGrid>
              <a:tr h="370840">
                <a:tc>
                  <a:txBody>
                    <a:bodyPr/>
                    <a:lstStyle/>
                    <a:p>
                      <a:pPr algn="ctr"/>
                      <a:r>
                        <a:rPr lang="en-US" sz="1600" b="0" dirty="0" smtClean="0">
                          <a:solidFill>
                            <a:schemeClr val="bg1">
                              <a:lumMod val="95000"/>
                              <a:lumOff val="5000"/>
                            </a:schemeClr>
                          </a:solidFill>
                        </a:rPr>
                        <a:t>Training</a:t>
                      </a:r>
                      <a:endParaRPr lang="en-US" sz="1600" b="0" dirty="0">
                        <a:solidFill>
                          <a:schemeClr val="bg1">
                            <a:lumMod val="95000"/>
                            <a:lumOff val="5000"/>
                          </a:schemeClr>
                        </a:solidFill>
                      </a:endParaRPr>
                    </a:p>
                  </a:txBody>
                  <a:tcPr/>
                </a:tc>
                <a:tc>
                  <a:txBody>
                    <a:bodyPr/>
                    <a:lstStyle/>
                    <a:p>
                      <a:pPr algn="ctr"/>
                      <a:r>
                        <a:rPr lang="en-US" sz="1600" b="0" kern="1200" dirty="0" smtClean="0">
                          <a:solidFill>
                            <a:schemeClr val="bg1">
                              <a:lumMod val="95000"/>
                              <a:lumOff val="5000"/>
                            </a:schemeClr>
                          </a:solidFill>
                          <a:latin typeface="+mn-lt"/>
                          <a:ea typeface="+mn-ea"/>
                          <a:cs typeface="+mn-cs"/>
                        </a:rPr>
                        <a:t>Test</a:t>
                      </a:r>
                      <a:endParaRPr lang="en-US" sz="1600" b="0" kern="1200" dirty="0">
                        <a:solidFill>
                          <a:schemeClr val="bg1">
                            <a:lumMod val="95000"/>
                            <a:lumOff val="5000"/>
                          </a:schemeClr>
                        </a:solidFill>
                        <a:latin typeface="+mn-lt"/>
                        <a:ea typeface="+mn-ea"/>
                        <a:cs typeface="+mn-cs"/>
                      </a:endParaRPr>
                    </a:p>
                  </a:txBody>
                  <a:tcPr/>
                </a:tc>
                <a:extLst>
                  <a:ext uri="{0D108BD9-81ED-4DB2-BD59-A6C34878D82A}">
                    <a16:rowId xmlns:a16="http://schemas.microsoft.com/office/drawing/2014/main" val="4020542425"/>
                  </a:ext>
                </a:extLst>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1775056865"/>
              </p:ext>
            </p:extLst>
          </p:nvPr>
        </p:nvGraphicFramePr>
        <p:xfrm>
          <a:off x="7443749" y="2406556"/>
          <a:ext cx="1897038" cy="304800"/>
        </p:xfrm>
        <a:graphic>
          <a:graphicData uri="http://schemas.openxmlformats.org/drawingml/2006/table">
            <a:tbl>
              <a:tblPr firstRow="1" bandRow="1">
                <a:tableStyleId>{5C22544A-7EE6-4342-B048-85BDC9FD1C3A}</a:tableStyleId>
              </a:tblPr>
              <a:tblGrid>
                <a:gridCol w="1241945">
                  <a:extLst>
                    <a:ext uri="{9D8B030D-6E8A-4147-A177-3AD203B41FA5}">
                      <a16:colId xmlns:a16="http://schemas.microsoft.com/office/drawing/2014/main" val="1538678809"/>
                    </a:ext>
                  </a:extLst>
                </a:gridCol>
                <a:gridCol w="655093">
                  <a:extLst>
                    <a:ext uri="{9D8B030D-6E8A-4147-A177-3AD203B41FA5}">
                      <a16:colId xmlns:a16="http://schemas.microsoft.com/office/drawing/2014/main" val="3013776295"/>
                    </a:ext>
                  </a:extLst>
                </a:gridCol>
              </a:tblGrid>
              <a:tr h="277542">
                <a:tc>
                  <a:txBody>
                    <a:bodyPr/>
                    <a:lstStyle/>
                    <a:p>
                      <a:pPr algn="ctr"/>
                      <a:r>
                        <a:rPr lang="en-US" sz="1400" b="0" dirty="0" smtClean="0">
                          <a:solidFill>
                            <a:schemeClr val="bg1">
                              <a:lumMod val="95000"/>
                              <a:lumOff val="5000"/>
                            </a:schemeClr>
                          </a:solidFill>
                        </a:rPr>
                        <a:t>Training</a:t>
                      </a:r>
                      <a:endParaRPr lang="en-US" sz="1600" b="0" dirty="0">
                        <a:solidFill>
                          <a:schemeClr val="bg1">
                            <a:lumMod val="95000"/>
                            <a:lumOff val="5000"/>
                          </a:schemeClr>
                        </a:solidFill>
                      </a:endParaRPr>
                    </a:p>
                  </a:txBody>
                  <a:tcPr/>
                </a:tc>
                <a:tc>
                  <a:txBody>
                    <a:bodyPr/>
                    <a:lstStyle/>
                    <a:p>
                      <a:pPr algn="ctr"/>
                      <a:r>
                        <a:rPr lang="en-US" sz="1400" b="0" dirty="0" smtClean="0">
                          <a:solidFill>
                            <a:schemeClr val="bg1">
                              <a:lumMod val="95000"/>
                              <a:lumOff val="5000"/>
                            </a:schemeClr>
                          </a:solidFill>
                        </a:rPr>
                        <a:t>Test</a:t>
                      </a:r>
                      <a:endParaRPr lang="en-US" sz="1600" b="0" dirty="0">
                        <a:solidFill>
                          <a:schemeClr val="bg1">
                            <a:lumMod val="95000"/>
                            <a:lumOff val="5000"/>
                          </a:schemeClr>
                        </a:solidFill>
                      </a:endParaRPr>
                    </a:p>
                  </a:txBody>
                  <a:tcPr/>
                </a:tc>
                <a:extLst>
                  <a:ext uri="{0D108BD9-81ED-4DB2-BD59-A6C34878D82A}">
                    <a16:rowId xmlns:a16="http://schemas.microsoft.com/office/drawing/2014/main" val="4020542425"/>
                  </a:ext>
                </a:extLst>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1432366004"/>
              </p:ext>
            </p:extLst>
          </p:nvPr>
        </p:nvGraphicFramePr>
        <p:xfrm>
          <a:off x="7443749" y="2859207"/>
          <a:ext cx="1897038" cy="304800"/>
        </p:xfrm>
        <a:graphic>
          <a:graphicData uri="http://schemas.openxmlformats.org/drawingml/2006/table">
            <a:tbl>
              <a:tblPr firstRow="1" bandRow="1">
                <a:tableStyleId>{5C22544A-7EE6-4342-B048-85BDC9FD1C3A}</a:tableStyleId>
              </a:tblPr>
              <a:tblGrid>
                <a:gridCol w="1241945">
                  <a:extLst>
                    <a:ext uri="{9D8B030D-6E8A-4147-A177-3AD203B41FA5}">
                      <a16:colId xmlns:a16="http://schemas.microsoft.com/office/drawing/2014/main" val="1538678809"/>
                    </a:ext>
                  </a:extLst>
                </a:gridCol>
                <a:gridCol w="655093">
                  <a:extLst>
                    <a:ext uri="{9D8B030D-6E8A-4147-A177-3AD203B41FA5}">
                      <a16:colId xmlns:a16="http://schemas.microsoft.com/office/drawing/2014/main" val="3013776295"/>
                    </a:ext>
                  </a:extLst>
                </a:gridCol>
              </a:tblGrid>
              <a:tr h="277542">
                <a:tc>
                  <a:txBody>
                    <a:bodyPr/>
                    <a:lstStyle/>
                    <a:p>
                      <a:pPr algn="ctr"/>
                      <a:r>
                        <a:rPr lang="en-US" sz="1400" b="0" dirty="0" smtClean="0">
                          <a:solidFill>
                            <a:schemeClr val="bg1">
                              <a:lumMod val="95000"/>
                              <a:lumOff val="5000"/>
                            </a:schemeClr>
                          </a:solidFill>
                        </a:rPr>
                        <a:t>Training</a:t>
                      </a:r>
                      <a:endParaRPr lang="en-US" sz="1600" b="0" dirty="0">
                        <a:solidFill>
                          <a:schemeClr val="bg1">
                            <a:lumMod val="95000"/>
                            <a:lumOff val="5000"/>
                          </a:schemeClr>
                        </a:solidFill>
                      </a:endParaRPr>
                    </a:p>
                  </a:txBody>
                  <a:tcPr/>
                </a:tc>
                <a:tc>
                  <a:txBody>
                    <a:bodyPr/>
                    <a:lstStyle/>
                    <a:p>
                      <a:pPr algn="ctr"/>
                      <a:r>
                        <a:rPr lang="en-US" sz="1400" b="0" dirty="0" smtClean="0">
                          <a:solidFill>
                            <a:schemeClr val="bg1">
                              <a:lumMod val="95000"/>
                              <a:lumOff val="5000"/>
                            </a:schemeClr>
                          </a:solidFill>
                        </a:rPr>
                        <a:t>Test</a:t>
                      </a:r>
                      <a:endParaRPr lang="en-US" sz="1600" b="0" dirty="0">
                        <a:solidFill>
                          <a:schemeClr val="bg1">
                            <a:lumMod val="95000"/>
                            <a:lumOff val="5000"/>
                          </a:schemeClr>
                        </a:solidFill>
                      </a:endParaRPr>
                    </a:p>
                  </a:txBody>
                  <a:tcPr/>
                </a:tc>
                <a:extLst>
                  <a:ext uri="{0D108BD9-81ED-4DB2-BD59-A6C34878D82A}">
                    <a16:rowId xmlns:a16="http://schemas.microsoft.com/office/drawing/2014/main" val="4020542425"/>
                  </a:ext>
                </a:extLst>
              </a:tr>
            </a:tbl>
          </a:graphicData>
        </a:graphic>
      </p:graphicFrame>
      <p:sp>
        <p:nvSpPr>
          <p:cNvPr id="7" name="TextBox 6"/>
          <p:cNvSpPr txBox="1"/>
          <p:nvPr/>
        </p:nvSpPr>
        <p:spPr>
          <a:xfrm>
            <a:off x="9510215" y="1922427"/>
            <a:ext cx="928459" cy="338554"/>
          </a:xfrm>
          <a:prstGeom prst="rect">
            <a:avLst/>
          </a:prstGeom>
          <a:noFill/>
        </p:spPr>
        <p:txBody>
          <a:bodyPr wrap="none" rtlCol="0">
            <a:spAutoFit/>
          </a:bodyPr>
          <a:lstStyle/>
          <a:p>
            <a:r>
              <a:rPr lang="en-US" sz="1600" dirty="0" smtClean="0"/>
              <a:t>Result 1</a:t>
            </a:r>
            <a:endParaRPr lang="en-US" sz="1600" dirty="0"/>
          </a:p>
        </p:txBody>
      </p:sp>
      <p:sp>
        <p:nvSpPr>
          <p:cNvPr id="18" name="TextBox 17"/>
          <p:cNvSpPr txBox="1"/>
          <p:nvPr/>
        </p:nvSpPr>
        <p:spPr>
          <a:xfrm>
            <a:off x="9509131" y="2359154"/>
            <a:ext cx="928459" cy="338554"/>
          </a:xfrm>
          <a:prstGeom prst="rect">
            <a:avLst/>
          </a:prstGeom>
          <a:noFill/>
        </p:spPr>
        <p:txBody>
          <a:bodyPr wrap="none" rtlCol="0">
            <a:spAutoFit/>
          </a:bodyPr>
          <a:lstStyle/>
          <a:p>
            <a:r>
              <a:rPr lang="en-US" sz="1600" dirty="0" smtClean="0"/>
              <a:t>Result 2</a:t>
            </a:r>
            <a:endParaRPr lang="en-US" sz="1600" dirty="0"/>
          </a:p>
        </p:txBody>
      </p:sp>
      <p:sp>
        <p:nvSpPr>
          <p:cNvPr id="19" name="TextBox 18"/>
          <p:cNvSpPr txBox="1"/>
          <p:nvPr/>
        </p:nvSpPr>
        <p:spPr>
          <a:xfrm>
            <a:off x="9509130" y="2809529"/>
            <a:ext cx="928459" cy="338554"/>
          </a:xfrm>
          <a:prstGeom prst="rect">
            <a:avLst/>
          </a:prstGeom>
          <a:noFill/>
        </p:spPr>
        <p:txBody>
          <a:bodyPr wrap="none" rtlCol="0">
            <a:spAutoFit/>
          </a:bodyPr>
          <a:lstStyle/>
          <a:p>
            <a:r>
              <a:rPr lang="en-US" sz="1600" dirty="0" smtClean="0"/>
              <a:t>Result 3</a:t>
            </a:r>
            <a:endParaRPr lang="en-US" sz="1600" dirty="0"/>
          </a:p>
        </p:txBody>
      </p:sp>
      <p:sp>
        <p:nvSpPr>
          <p:cNvPr id="20" name="TextBox 19"/>
          <p:cNvSpPr txBox="1"/>
          <p:nvPr/>
        </p:nvSpPr>
        <p:spPr>
          <a:xfrm>
            <a:off x="10742987" y="2224754"/>
            <a:ext cx="758541" cy="584775"/>
          </a:xfrm>
          <a:prstGeom prst="rect">
            <a:avLst/>
          </a:prstGeom>
          <a:noFill/>
        </p:spPr>
        <p:txBody>
          <a:bodyPr wrap="none" rtlCol="0">
            <a:spAutoFit/>
          </a:bodyPr>
          <a:lstStyle/>
          <a:p>
            <a:pPr algn="ctr"/>
            <a:r>
              <a:rPr lang="en-US" sz="1600" b="1" dirty="0" smtClean="0"/>
              <a:t>AVG</a:t>
            </a:r>
          </a:p>
          <a:p>
            <a:pPr algn="ctr"/>
            <a:r>
              <a:rPr lang="en-US" sz="1600" b="1" dirty="0" smtClean="0"/>
              <a:t>Result</a:t>
            </a:r>
            <a:endParaRPr lang="en-US" sz="1600" b="1" dirty="0"/>
          </a:p>
        </p:txBody>
      </p:sp>
      <p:sp>
        <p:nvSpPr>
          <p:cNvPr id="21" name="TextBox 20"/>
          <p:cNvSpPr txBox="1"/>
          <p:nvPr/>
        </p:nvSpPr>
        <p:spPr>
          <a:xfrm>
            <a:off x="10753563" y="4265267"/>
            <a:ext cx="758541" cy="338554"/>
          </a:xfrm>
          <a:prstGeom prst="rect">
            <a:avLst/>
          </a:prstGeom>
          <a:noFill/>
        </p:spPr>
        <p:txBody>
          <a:bodyPr wrap="none" rtlCol="0">
            <a:spAutoFit/>
          </a:bodyPr>
          <a:lstStyle/>
          <a:p>
            <a:r>
              <a:rPr lang="en-US" sz="1600" b="1" dirty="0" smtClean="0"/>
              <a:t>Result</a:t>
            </a:r>
            <a:endParaRPr lang="en-US" sz="1600" b="1" dirty="0"/>
          </a:p>
        </p:txBody>
      </p:sp>
      <p:cxnSp>
        <p:nvCxnSpPr>
          <p:cNvPr id="23" name="Straight Arrow Connector 22"/>
          <p:cNvCxnSpPr>
            <a:endCxn id="11" idx="1"/>
          </p:cNvCxnSpPr>
          <p:nvPr/>
        </p:nvCxnSpPr>
        <p:spPr>
          <a:xfrm flipV="1">
            <a:off x="3258393" y="2589665"/>
            <a:ext cx="941716" cy="558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1" idx="3"/>
            <a:endCxn id="6" idx="1"/>
          </p:cNvCxnSpPr>
          <p:nvPr/>
        </p:nvCxnSpPr>
        <p:spPr>
          <a:xfrm flipV="1">
            <a:off x="6850049" y="2118816"/>
            <a:ext cx="593700" cy="4708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1" idx="3"/>
            <a:endCxn id="16" idx="1"/>
          </p:cNvCxnSpPr>
          <p:nvPr/>
        </p:nvCxnSpPr>
        <p:spPr>
          <a:xfrm flipV="1">
            <a:off x="6850049" y="2558956"/>
            <a:ext cx="593700" cy="30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1" idx="3"/>
            <a:endCxn id="17" idx="1"/>
          </p:cNvCxnSpPr>
          <p:nvPr/>
        </p:nvCxnSpPr>
        <p:spPr>
          <a:xfrm>
            <a:off x="6850049" y="2589665"/>
            <a:ext cx="593700" cy="4219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endCxn id="10" idx="1"/>
          </p:cNvCxnSpPr>
          <p:nvPr/>
        </p:nvCxnSpPr>
        <p:spPr>
          <a:xfrm>
            <a:off x="3258393" y="3164007"/>
            <a:ext cx="941716" cy="12798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10" idx="3"/>
            <a:endCxn id="15" idx="1"/>
          </p:cNvCxnSpPr>
          <p:nvPr/>
        </p:nvCxnSpPr>
        <p:spPr>
          <a:xfrm>
            <a:off x="6908541" y="4443865"/>
            <a:ext cx="412379" cy="68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35572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39835" cy="748285"/>
          </a:xfrm>
        </p:spPr>
        <p:txBody>
          <a:bodyPr/>
          <a:lstStyle/>
          <a:p>
            <a:pPr fontAlgn="base"/>
            <a:r>
              <a:rPr lang="en-US" sz="4000" dirty="0"/>
              <a:t>Model Parallelism </a:t>
            </a:r>
            <a:r>
              <a:rPr lang="en-US" sz="4000" dirty="0" smtClean="0"/>
              <a:t>(Spark </a:t>
            </a:r>
            <a:r>
              <a:rPr lang="en-US" sz="4000" dirty="0"/>
              <a:t>ML </a:t>
            </a:r>
            <a:r>
              <a:rPr lang="en-US" sz="4000" dirty="0" smtClean="0"/>
              <a:t>Tuning)</a:t>
            </a:r>
            <a:endParaRPr lang="en-US" sz="4000" dirty="0"/>
          </a:p>
        </p:txBody>
      </p:sp>
      <p:sp>
        <p:nvSpPr>
          <p:cNvPr id="3" name="Content Placeholder 2"/>
          <p:cNvSpPr>
            <a:spLocks noGrp="1"/>
          </p:cNvSpPr>
          <p:nvPr>
            <p:ph idx="1"/>
          </p:nvPr>
        </p:nvSpPr>
        <p:spPr>
          <a:xfrm>
            <a:off x="646112" y="1501255"/>
            <a:ext cx="9403742" cy="2715904"/>
          </a:xfrm>
        </p:spPr>
        <p:txBody>
          <a:bodyPr>
            <a:normAutofit fontScale="92500" lnSpcReduction="20000"/>
          </a:bodyPr>
          <a:lstStyle/>
          <a:p>
            <a:r>
              <a:rPr lang="en-US" dirty="0"/>
              <a:t>Enabling model parallelism in Spark </a:t>
            </a:r>
            <a:r>
              <a:rPr lang="en-US" dirty="0" smtClean="0"/>
              <a:t>cross-validation - allowing </a:t>
            </a:r>
            <a:r>
              <a:rPr lang="en-US" dirty="0"/>
              <a:t>for more than one model to be trained and evaluated at the same </a:t>
            </a:r>
            <a:r>
              <a:rPr lang="en-US" dirty="0" smtClean="0"/>
              <a:t>time</a:t>
            </a:r>
          </a:p>
          <a:p>
            <a:r>
              <a:rPr lang="en-US" dirty="0" smtClean="0"/>
              <a:t>parallelism </a:t>
            </a:r>
            <a:r>
              <a:rPr lang="en-US" dirty="0"/>
              <a:t>parameter controls the number of jobs sent to the Spark scheduler which can help to make better use of available cluster </a:t>
            </a:r>
            <a:r>
              <a:rPr lang="en-US" dirty="0" smtClean="0"/>
              <a:t>resources</a:t>
            </a:r>
          </a:p>
          <a:p>
            <a:r>
              <a:rPr lang="en-US" dirty="0" smtClean="0"/>
              <a:t>The </a:t>
            </a:r>
            <a:r>
              <a:rPr lang="en-US" dirty="0"/>
              <a:t>best approach is to shoot for having a few jobs in the queue to make sure all available resources are utilized, without overdoing it.</a:t>
            </a:r>
            <a:endParaRPr lang="en-US" dirty="0" smtClean="0"/>
          </a:p>
          <a:p>
            <a:endParaRPr lang="en-US" dirty="0"/>
          </a:p>
        </p:txBody>
      </p:sp>
      <p:pic>
        <p:nvPicPr>
          <p:cNvPr id="21" name="Content Placeholder 3"/>
          <p:cNvPicPr>
            <a:picLocks noChangeAspect="1"/>
          </p:cNvPicPr>
          <p:nvPr/>
        </p:nvPicPr>
        <p:blipFill rotWithShape="1">
          <a:blip r:embed="rId2"/>
          <a:srcRect l="29210" t="19711" b="24016"/>
          <a:stretch/>
        </p:blipFill>
        <p:spPr>
          <a:xfrm>
            <a:off x="4708403" y="4063618"/>
            <a:ext cx="5677543" cy="2538657"/>
          </a:xfrm>
          <a:prstGeom prst="rect">
            <a:avLst/>
          </a:prstGeom>
        </p:spPr>
      </p:pic>
      <p:pic>
        <p:nvPicPr>
          <p:cNvPr id="22" name="Picture 21"/>
          <p:cNvPicPr>
            <a:picLocks noChangeAspect="1"/>
          </p:cNvPicPr>
          <p:nvPr/>
        </p:nvPicPr>
        <p:blipFill rotWithShape="1">
          <a:blip r:embed="rId3"/>
          <a:srcRect l="59381" t="26621" r="25970" b="53383"/>
          <a:stretch/>
        </p:blipFill>
        <p:spPr>
          <a:xfrm>
            <a:off x="1402016" y="4063619"/>
            <a:ext cx="3306388" cy="2538657"/>
          </a:xfrm>
          <a:prstGeom prst="rect">
            <a:avLst/>
          </a:prstGeom>
        </p:spPr>
      </p:pic>
    </p:spTree>
    <p:extLst>
      <p:ext uri="{BB962C8B-B14F-4D97-AF65-F5344CB8AC3E}">
        <p14:creationId xmlns:p14="http://schemas.microsoft.com/office/powerpoint/2010/main" val="42625767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6646460" y="1815152"/>
            <a:ext cx="2511187" cy="92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Executer 1</a:t>
            </a:r>
          </a:p>
          <a:p>
            <a:pPr algn="ctr"/>
            <a:endParaRPr lang="en-US" dirty="0"/>
          </a:p>
          <a:p>
            <a:pPr algn="ctr"/>
            <a:endParaRPr lang="en-US" dirty="0"/>
          </a:p>
        </p:txBody>
      </p:sp>
      <p:sp>
        <p:nvSpPr>
          <p:cNvPr id="5" name="Rectangle 4"/>
          <p:cNvSpPr/>
          <p:nvPr/>
        </p:nvSpPr>
        <p:spPr>
          <a:xfrm>
            <a:off x="6942537" y="2166591"/>
            <a:ext cx="1946646" cy="43672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smtClean="0"/>
              <a:t>Task (</a:t>
            </a:r>
            <a:r>
              <a:rPr lang="en-US" sz="1400" b="1" dirty="0" smtClean="0"/>
              <a:t>Model 1</a:t>
            </a:r>
            <a:r>
              <a:rPr lang="en-US" sz="1400" dirty="0" smtClean="0"/>
              <a:t>)</a:t>
            </a:r>
            <a:endParaRPr lang="en-US" sz="1400" dirty="0"/>
          </a:p>
        </p:txBody>
      </p:sp>
      <p:sp>
        <p:nvSpPr>
          <p:cNvPr id="6" name="Rounded Rectangle 5"/>
          <p:cNvSpPr/>
          <p:nvPr/>
        </p:nvSpPr>
        <p:spPr>
          <a:xfrm>
            <a:off x="9157647" y="1815152"/>
            <a:ext cx="1262770" cy="92124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400" dirty="0" smtClean="0"/>
              <a:t>Data</a:t>
            </a:r>
          </a:p>
          <a:p>
            <a:pPr algn="ctr"/>
            <a:r>
              <a:rPr lang="en-US" sz="1400" dirty="0" smtClean="0"/>
              <a:t>Partition 1</a:t>
            </a:r>
            <a:endParaRPr lang="en-US" sz="1400" dirty="0"/>
          </a:p>
        </p:txBody>
      </p:sp>
      <p:sp>
        <p:nvSpPr>
          <p:cNvPr id="7" name="Rounded Rectangle 6"/>
          <p:cNvSpPr/>
          <p:nvPr/>
        </p:nvSpPr>
        <p:spPr>
          <a:xfrm>
            <a:off x="6646460" y="2934268"/>
            <a:ext cx="2511187" cy="92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Executer 2</a:t>
            </a:r>
          </a:p>
          <a:p>
            <a:pPr algn="ctr"/>
            <a:endParaRPr lang="en-US" dirty="0"/>
          </a:p>
          <a:p>
            <a:pPr algn="ctr"/>
            <a:endParaRPr lang="en-US" dirty="0"/>
          </a:p>
        </p:txBody>
      </p:sp>
      <p:sp>
        <p:nvSpPr>
          <p:cNvPr id="8" name="Rectangle 7"/>
          <p:cNvSpPr/>
          <p:nvPr/>
        </p:nvSpPr>
        <p:spPr>
          <a:xfrm>
            <a:off x="6942537" y="3285707"/>
            <a:ext cx="1946646" cy="43672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smtClean="0"/>
              <a:t>Task (</a:t>
            </a:r>
            <a:r>
              <a:rPr lang="en-US" sz="1400" b="1" dirty="0" smtClean="0"/>
              <a:t>Model 1</a:t>
            </a:r>
            <a:r>
              <a:rPr lang="en-US" sz="1400" dirty="0" smtClean="0"/>
              <a:t>)</a:t>
            </a:r>
            <a:endParaRPr lang="en-US" sz="1400" dirty="0"/>
          </a:p>
        </p:txBody>
      </p:sp>
      <p:sp>
        <p:nvSpPr>
          <p:cNvPr id="9" name="Rounded Rectangle 8"/>
          <p:cNvSpPr/>
          <p:nvPr/>
        </p:nvSpPr>
        <p:spPr>
          <a:xfrm>
            <a:off x="9157647" y="2934268"/>
            <a:ext cx="1262770" cy="92124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400" dirty="0" smtClean="0"/>
              <a:t>Data</a:t>
            </a:r>
          </a:p>
          <a:p>
            <a:pPr algn="ctr"/>
            <a:r>
              <a:rPr lang="en-US" sz="1400" dirty="0" smtClean="0"/>
              <a:t>Partition 2</a:t>
            </a:r>
            <a:endParaRPr lang="en-US" sz="1400" dirty="0"/>
          </a:p>
        </p:txBody>
      </p:sp>
      <p:sp>
        <p:nvSpPr>
          <p:cNvPr id="10" name="Rounded Rectangle 9"/>
          <p:cNvSpPr/>
          <p:nvPr/>
        </p:nvSpPr>
        <p:spPr>
          <a:xfrm>
            <a:off x="6646460" y="4053384"/>
            <a:ext cx="2511187" cy="92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Executer 3</a:t>
            </a:r>
          </a:p>
          <a:p>
            <a:pPr algn="ctr"/>
            <a:endParaRPr lang="en-US" dirty="0"/>
          </a:p>
          <a:p>
            <a:pPr algn="ctr"/>
            <a:endParaRPr lang="en-US" dirty="0"/>
          </a:p>
        </p:txBody>
      </p:sp>
      <p:sp>
        <p:nvSpPr>
          <p:cNvPr id="12" name="Rounded Rectangle 11"/>
          <p:cNvSpPr/>
          <p:nvPr/>
        </p:nvSpPr>
        <p:spPr>
          <a:xfrm>
            <a:off x="9157647" y="4053384"/>
            <a:ext cx="1262770" cy="92124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400" dirty="0"/>
          </a:p>
        </p:txBody>
      </p:sp>
      <p:sp>
        <p:nvSpPr>
          <p:cNvPr id="13" name="Rounded Rectangle 12"/>
          <p:cNvSpPr/>
          <p:nvPr/>
        </p:nvSpPr>
        <p:spPr>
          <a:xfrm>
            <a:off x="6646460" y="5172500"/>
            <a:ext cx="2511187" cy="92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Executer 4</a:t>
            </a:r>
          </a:p>
          <a:p>
            <a:pPr algn="ctr"/>
            <a:endParaRPr lang="en-US" dirty="0"/>
          </a:p>
          <a:p>
            <a:pPr algn="ctr"/>
            <a:endParaRPr lang="en-US" dirty="0"/>
          </a:p>
        </p:txBody>
      </p:sp>
      <p:sp>
        <p:nvSpPr>
          <p:cNvPr id="15" name="Rounded Rectangle 14"/>
          <p:cNvSpPr/>
          <p:nvPr/>
        </p:nvSpPr>
        <p:spPr>
          <a:xfrm>
            <a:off x="9157647" y="5172500"/>
            <a:ext cx="1262770" cy="92124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400" dirty="0"/>
          </a:p>
        </p:txBody>
      </p:sp>
      <p:sp>
        <p:nvSpPr>
          <p:cNvPr id="16" name="Rounded Rectangle 15"/>
          <p:cNvSpPr/>
          <p:nvPr/>
        </p:nvSpPr>
        <p:spPr>
          <a:xfrm>
            <a:off x="2661313" y="2411389"/>
            <a:ext cx="1910687" cy="796693"/>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Model 1</a:t>
            </a:r>
            <a:endParaRPr lang="en-US" dirty="0"/>
          </a:p>
        </p:txBody>
      </p:sp>
      <p:sp>
        <p:nvSpPr>
          <p:cNvPr id="17" name="Rounded Rectangle 16"/>
          <p:cNvSpPr/>
          <p:nvPr/>
        </p:nvSpPr>
        <p:spPr>
          <a:xfrm>
            <a:off x="586853" y="2411389"/>
            <a:ext cx="1910687" cy="796693"/>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Model 2</a:t>
            </a:r>
            <a:endParaRPr lang="en-US" dirty="0"/>
          </a:p>
        </p:txBody>
      </p:sp>
      <p:cxnSp>
        <p:nvCxnSpPr>
          <p:cNvPr id="19" name="Straight Arrow Connector 18"/>
          <p:cNvCxnSpPr>
            <a:stCxn id="16" idx="3"/>
            <a:endCxn id="4" idx="1"/>
          </p:cNvCxnSpPr>
          <p:nvPr/>
        </p:nvCxnSpPr>
        <p:spPr>
          <a:xfrm flipV="1">
            <a:off x="4572000" y="2275773"/>
            <a:ext cx="2074460" cy="5339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6" idx="3"/>
            <a:endCxn id="7" idx="1"/>
          </p:cNvCxnSpPr>
          <p:nvPr/>
        </p:nvCxnSpPr>
        <p:spPr>
          <a:xfrm>
            <a:off x="4572000" y="2809736"/>
            <a:ext cx="2074460" cy="585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itle 1"/>
          <p:cNvSpPr>
            <a:spLocks noGrp="1"/>
          </p:cNvSpPr>
          <p:nvPr>
            <p:ph type="title"/>
          </p:nvPr>
        </p:nvSpPr>
        <p:spPr>
          <a:xfrm>
            <a:off x="646111" y="452718"/>
            <a:ext cx="9739835" cy="748285"/>
          </a:xfrm>
        </p:spPr>
        <p:txBody>
          <a:bodyPr/>
          <a:lstStyle/>
          <a:p>
            <a:pPr fontAlgn="base"/>
            <a:r>
              <a:rPr lang="en-US" sz="4000" dirty="0"/>
              <a:t>Model Parallelism </a:t>
            </a:r>
            <a:r>
              <a:rPr lang="en-US" sz="4000" dirty="0" smtClean="0"/>
              <a:t>(Spark </a:t>
            </a:r>
            <a:r>
              <a:rPr lang="en-US" sz="4000" dirty="0"/>
              <a:t>ML </a:t>
            </a:r>
            <a:r>
              <a:rPr lang="en-US" sz="4000" dirty="0" smtClean="0"/>
              <a:t>Tuning)</a:t>
            </a:r>
            <a:endParaRPr lang="en-US" sz="4000" dirty="0"/>
          </a:p>
        </p:txBody>
      </p:sp>
    </p:spTree>
    <p:extLst>
      <p:ext uri="{BB962C8B-B14F-4D97-AF65-F5344CB8AC3E}">
        <p14:creationId xmlns:p14="http://schemas.microsoft.com/office/powerpoint/2010/main" val="30098344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6646460" y="1815152"/>
            <a:ext cx="2511187" cy="92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Executer 1</a:t>
            </a:r>
          </a:p>
          <a:p>
            <a:pPr algn="ctr"/>
            <a:endParaRPr lang="en-US" dirty="0"/>
          </a:p>
          <a:p>
            <a:pPr algn="ctr"/>
            <a:endParaRPr lang="en-US" dirty="0"/>
          </a:p>
        </p:txBody>
      </p:sp>
      <p:sp>
        <p:nvSpPr>
          <p:cNvPr id="5" name="Rectangle 4"/>
          <p:cNvSpPr/>
          <p:nvPr/>
        </p:nvSpPr>
        <p:spPr>
          <a:xfrm>
            <a:off x="6942537" y="2166591"/>
            <a:ext cx="1946646" cy="43672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smtClean="0"/>
              <a:t>Task (</a:t>
            </a:r>
            <a:r>
              <a:rPr lang="en-US" sz="1400" b="1" dirty="0" smtClean="0"/>
              <a:t>Model 1</a:t>
            </a:r>
            <a:r>
              <a:rPr lang="en-US" sz="1400" dirty="0" smtClean="0"/>
              <a:t>)</a:t>
            </a:r>
            <a:endParaRPr lang="en-US" sz="1400" dirty="0"/>
          </a:p>
        </p:txBody>
      </p:sp>
      <p:sp>
        <p:nvSpPr>
          <p:cNvPr id="6" name="Rounded Rectangle 5"/>
          <p:cNvSpPr/>
          <p:nvPr/>
        </p:nvSpPr>
        <p:spPr>
          <a:xfrm>
            <a:off x="9157647" y="1815152"/>
            <a:ext cx="1262770" cy="92124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400" dirty="0" smtClean="0"/>
              <a:t>Data</a:t>
            </a:r>
          </a:p>
          <a:p>
            <a:pPr algn="ctr"/>
            <a:r>
              <a:rPr lang="en-US" sz="1400" dirty="0" smtClean="0"/>
              <a:t>Partition 1</a:t>
            </a:r>
            <a:endParaRPr lang="en-US" sz="1400" dirty="0"/>
          </a:p>
        </p:txBody>
      </p:sp>
      <p:sp>
        <p:nvSpPr>
          <p:cNvPr id="7" name="Rounded Rectangle 6"/>
          <p:cNvSpPr/>
          <p:nvPr/>
        </p:nvSpPr>
        <p:spPr>
          <a:xfrm>
            <a:off x="6646460" y="2934268"/>
            <a:ext cx="2511187" cy="92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Executer 2</a:t>
            </a:r>
          </a:p>
          <a:p>
            <a:pPr algn="ctr"/>
            <a:endParaRPr lang="en-US" dirty="0"/>
          </a:p>
          <a:p>
            <a:pPr algn="ctr"/>
            <a:endParaRPr lang="en-US" dirty="0"/>
          </a:p>
        </p:txBody>
      </p:sp>
      <p:sp>
        <p:nvSpPr>
          <p:cNvPr id="8" name="Rectangle 7"/>
          <p:cNvSpPr/>
          <p:nvPr/>
        </p:nvSpPr>
        <p:spPr>
          <a:xfrm>
            <a:off x="6942537" y="3285707"/>
            <a:ext cx="1946646" cy="43672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smtClean="0"/>
              <a:t>Task (</a:t>
            </a:r>
            <a:r>
              <a:rPr lang="en-US" sz="1400" b="1" dirty="0" smtClean="0"/>
              <a:t>Model 1</a:t>
            </a:r>
            <a:r>
              <a:rPr lang="en-US" sz="1400" dirty="0" smtClean="0"/>
              <a:t>)</a:t>
            </a:r>
            <a:endParaRPr lang="en-US" sz="1400" dirty="0"/>
          </a:p>
        </p:txBody>
      </p:sp>
      <p:sp>
        <p:nvSpPr>
          <p:cNvPr id="9" name="Rounded Rectangle 8"/>
          <p:cNvSpPr/>
          <p:nvPr/>
        </p:nvSpPr>
        <p:spPr>
          <a:xfrm>
            <a:off x="9157647" y="2934268"/>
            <a:ext cx="1262770" cy="92124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400" dirty="0" smtClean="0"/>
              <a:t>Data</a:t>
            </a:r>
          </a:p>
          <a:p>
            <a:pPr algn="ctr"/>
            <a:r>
              <a:rPr lang="en-US" sz="1400" dirty="0" smtClean="0"/>
              <a:t>Partition 2</a:t>
            </a:r>
            <a:endParaRPr lang="en-US" sz="1400" dirty="0"/>
          </a:p>
        </p:txBody>
      </p:sp>
      <p:sp>
        <p:nvSpPr>
          <p:cNvPr id="10" name="Rounded Rectangle 9"/>
          <p:cNvSpPr/>
          <p:nvPr/>
        </p:nvSpPr>
        <p:spPr>
          <a:xfrm>
            <a:off x="6646460" y="4053384"/>
            <a:ext cx="2511187" cy="92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Executer 3</a:t>
            </a:r>
          </a:p>
          <a:p>
            <a:pPr algn="ctr"/>
            <a:endParaRPr lang="en-US" dirty="0"/>
          </a:p>
          <a:p>
            <a:pPr algn="ctr"/>
            <a:endParaRPr lang="en-US" dirty="0"/>
          </a:p>
        </p:txBody>
      </p:sp>
      <p:sp>
        <p:nvSpPr>
          <p:cNvPr id="11" name="Rectangle 10"/>
          <p:cNvSpPr/>
          <p:nvPr/>
        </p:nvSpPr>
        <p:spPr>
          <a:xfrm>
            <a:off x="6942537" y="4404823"/>
            <a:ext cx="1946646" cy="43672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smtClean="0"/>
              <a:t>Task (</a:t>
            </a:r>
            <a:r>
              <a:rPr lang="en-US" sz="1400" b="1" dirty="0" smtClean="0"/>
              <a:t>Model 2</a:t>
            </a:r>
            <a:r>
              <a:rPr lang="en-US" sz="1400" dirty="0" smtClean="0"/>
              <a:t>)</a:t>
            </a:r>
            <a:endParaRPr lang="en-US" sz="1400" dirty="0"/>
          </a:p>
        </p:txBody>
      </p:sp>
      <p:sp>
        <p:nvSpPr>
          <p:cNvPr id="12" name="Rounded Rectangle 11"/>
          <p:cNvSpPr/>
          <p:nvPr/>
        </p:nvSpPr>
        <p:spPr>
          <a:xfrm>
            <a:off x="9157647" y="4053384"/>
            <a:ext cx="1262770" cy="92124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400" dirty="0" smtClean="0"/>
              <a:t>Data</a:t>
            </a:r>
          </a:p>
          <a:p>
            <a:pPr algn="ctr"/>
            <a:r>
              <a:rPr lang="en-US" sz="1400" dirty="0" smtClean="0"/>
              <a:t>Partition 1</a:t>
            </a:r>
            <a:endParaRPr lang="en-US" sz="1400" dirty="0"/>
          </a:p>
        </p:txBody>
      </p:sp>
      <p:sp>
        <p:nvSpPr>
          <p:cNvPr id="13" name="Rounded Rectangle 12"/>
          <p:cNvSpPr/>
          <p:nvPr/>
        </p:nvSpPr>
        <p:spPr>
          <a:xfrm>
            <a:off x="6646460" y="5172500"/>
            <a:ext cx="2511187" cy="92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Executer 4</a:t>
            </a:r>
          </a:p>
          <a:p>
            <a:pPr algn="ctr"/>
            <a:endParaRPr lang="en-US" dirty="0"/>
          </a:p>
          <a:p>
            <a:pPr algn="ctr"/>
            <a:endParaRPr lang="en-US" dirty="0"/>
          </a:p>
        </p:txBody>
      </p:sp>
      <p:sp>
        <p:nvSpPr>
          <p:cNvPr id="14" name="Rectangle 13"/>
          <p:cNvSpPr/>
          <p:nvPr/>
        </p:nvSpPr>
        <p:spPr>
          <a:xfrm>
            <a:off x="6942537" y="5523939"/>
            <a:ext cx="1946646" cy="43672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smtClean="0"/>
              <a:t>Task (</a:t>
            </a:r>
            <a:r>
              <a:rPr lang="en-US" sz="1400" b="1" dirty="0" smtClean="0"/>
              <a:t>Model 2</a:t>
            </a:r>
            <a:r>
              <a:rPr lang="en-US" sz="1400" dirty="0" smtClean="0"/>
              <a:t>)</a:t>
            </a:r>
            <a:endParaRPr lang="en-US" sz="1400" dirty="0"/>
          </a:p>
        </p:txBody>
      </p:sp>
      <p:sp>
        <p:nvSpPr>
          <p:cNvPr id="15" name="Rounded Rectangle 14"/>
          <p:cNvSpPr/>
          <p:nvPr/>
        </p:nvSpPr>
        <p:spPr>
          <a:xfrm>
            <a:off x="9157647" y="5172500"/>
            <a:ext cx="1262770" cy="92124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400" dirty="0" smtClean="0"/>
              <a:t>Data</a:t>
            </a:r>
          </a:p>
          <a:p>
            <a:pPr algn="ctr"/>
            <a:r>
              <a:rPr lang="en-US" sz="1400" dirty="0" smtClean="0"/>
              <a:t>Partition 2</a:t>
            </a:r>
            <a:endParaRPr lang="en-US" sz="1400" dirty="0"/>
          </a:p>
        </p:txBody>
      </p:sp>
      <p:sp>
        <p:nvSpPr>
          <p:cNvPr id="16" name="Rounded Rectangle 15"/>
          <p:cNvSpPr/>
          <p:nvPr/>
        </p:nvSpPr>
        <p:spPr>
          <a:xfrm>
            <a:off x="2661313" y="2411389"/>
            <a:ext cx="1910687" cy="796693"/>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Model 1</a:t>
            </a:r>
            <a:endParaRPr lang="en-US" dirty="0"/>
          </a:p>
        </p:txBody>
      </p:sp>
      <p:sp>
        <p:nvSpPr>
          <p:cNvPr id="17" name="Rounded Rectangle 16"/>
          <p:cNvSpPr/>
          <p:nvPr/>
        </p:nvSpPr>
        <p:spPr>
          <a:xfrm>
            <a:off x="2661313" y="4576279"/>
            <a:ext cx="1910687" cy="796693"/>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Model 2</a:t>
            </a:r>
            <a:endParaRPr lang="en-US" dirty="0"/>
          </a:p>
        </p:txBody>
      </p:sp>
      <p:cxnSp>
        <p:nvCxnSpPr>
          <p:cNvPr id="19" name="Straight Arrow Connector 18"/>
          <p:cNvCxnSpPr>
            <a:stCxn id="16" idx="3"/>
            <a:endCxn id="4" idx="1"/>
          </p:cNvCxnSpPr>
          <p:nvPr/>
        </p:nvCxnSpPr>
        <p:spPr>
          <a:xfrm flipV="1">
            <a:off x="4572000" y="2275773"/>
            <a:ext cx="2074460" cy="5339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6" idx="3"/>
            <a:endCxn id="7" idx="1"/>
          </p:cNvCxnSpPr>
          <p:nvPr/>
        </p:nvCxnSpPr>
        <p:spPr>
          <a:xfrm>
            <a:off x="4572000" y="2809736"/>
            <a:ext cx="2074460" cy="585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7" idx="3"/>
            <a:endCxn id="10" idx="1"/>
          </p:cNvCxnSpPr>
          <p:nvPr/>
        </p:nvCxnSpPr>
        <p:spPr>
          <a:xfrm flipV="1">
            <a:off x="4572000" y="4514005"/>
            <a:ext cx="2074460" cy="460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7" idx="3"/>
            <a:endCxn id="13" idx="1"/>
          </p:cNvCxnSpPr>
          <p:nvPr/>
        </p:nvCxnSpPr>
        <p:spPr>
          <a:xfrm>
            <a:off x="4572000" y="4974626"/>
            <a:ext cx="2074460" cy="6584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itle 1"/>
          <p:cNvSpPr>
            <a:spLocks noGrp="1"/>
          </p:cNvSpPr>
          <p:nvPr>
            <p:ph type="title"/>
          </p:nvPr>
        </p:nvSpPr>
        <p:spPr>
          <a:xfrm>
            <a:off x="646111" y="452718"/>
            <a:ext cx="9739835" cy="748285"/>
          </a:xfrm>
        </p:spPr>
        <p:txBody>
          <a:bodyPr/>
          <a:lstStyle/>
          <a:p>
            <a:pPr fontAlgn="base"/>
            <a:r>
              <a:rPr lang="en-US" sz="4000" dirty="0"/>
              <a:t>Model Parallelism </a:t>
            </a:r>
            <a:r>
              <a:rPr lang="en-US" sz="4000" dirty="0" smtClean="0"/>
              <a:t>(Spark </a:t>
            </a:r>
            <a:r>
              <a:rPr lang="en-US" sz="4000" dirty="0"/>
              <a:t>ML </a:t>
            </a:r>
            <a:r>
              <a:rPr lang="en-US" sz="4000" dirty="0" smtClean="0"/>
              <a:t>Tuning)</a:t>
            </a:r>
            <a:endParaRPr lang="en-US" sz="4000" dirty="0"/>
          </a:p>
        </p:txBody>
      </p:sp>
    </p:spTree>
    <p:extLst>
      <p:ext uri="{BB962C8B-B14F-4D97-AF65-F5344CB8AC3E}">
        <p14:creationId xmlns:p14="http://schemas.microsoft.com/office/powerpoint/2010/main" val="38158713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1304" y="2744656"/>
            <a:ext cx="8134597" cy="1400530"/>
          </a:xfrm>
        </p:spPr>
        <p:txBody>
          <a:bodyPr/>
          <a:lstStyle/>
          <a:p>
            <a:pPr algn="ctr"/>
            <a:r>
              <a:rPr lang="en-US" sz="4400" dirty="0"/>
              <a:t>Bayesian Optimization &amp; </a:t>
            </a:r>
            <a:r>
              <a:rPr lang="en-US" sz="4400" dirty="0" smtClean="0"/>
              <a:t>Hyperband on Spark</a:t>
            </a:r>
            <a:endParaRPr lang="en-US" dirty="0"/>
          </a:p>
        </p:txBody>
      </p:sp>
    </p:spTree>
    <p:extLst>
      <p:ext uri="{BB962C8B-B14F-4D97-AF65-F5344CB8AC3E}">
        <p14:creationId xmlns:p14="http://schemas.microsoft.com/office/powerpoint/2010/main" val="24960755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33048</TotalTime>
  <Words>1770</Words>
  <Application>Microsoft Office PowerPoint</Application>
  <PresentationFormat>Widescreen</PresentationFormat>
  <Paragraphs>714</Paragraphs>
  <Slides>43</Slides>
  <Notes>0</Notes>
  <HiddenSlides>5</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Arial</vt:lpstr>
      <vt:lpstr>Calibri</vt:lpstr>
      <vt:lpstr>Calibri Light</vt:lpstr>
      <vt:lpstr>Courier New</vt:lpstr>
      <vt:lpstr>Wingdings</vt:lpstr>
      <vt:lpstr>Wingdings 3</vt:lpstr>
      <vt:lpstr>Office Theme</vt:lpstr>
      <vt:lpstr>Hyperband on Spark</vt:lpstr>
      <vt:lpstr>Agenda</vt:lpstr>
      <vt:lpstr>Introduction to Spark  Model Selection</vt:lpstr>
      <vt:lpstr>Spark MLlib Model selection (1)</vt:lpstr>
      <vt:lpstr>MLlib Model selection (2)</vt:lpstr>
      <vt:lpstr>Model Parallelism (Spark ML Tuning)</vt:lpstr>
      <vt:lpstr>Model Parallelism (Spark ML Tuning)</vt:lpstr>
      <vt:lpstr>Model Parallelism (Spark ML Tuning)</vt:lpstr>
      <vt:lpstr>Bayesian Optimization &amp; Hyperband on Spark</vt:lpstr>
      <vt:lpstr>BOHB - Bayesian Optimization &amp; Hyperband </vt:lpstr>
      <vt:lpstr>Successive Halving</vt:lpstr>
      <vt:lpstr>PowerPoint Presentation</vt:lpstr>
      <vt:lpstr>D-Smart ML Overview</vt:lpstr>
      <vt:lpstr>D-Smart Parameters</vt:lpstr>
      <vt:lpstr>D-Smart Main Components</vt:lpstr>
      <vt:lpstr>D-Smart Sequence Diagrams</vt:lpstr>
      <vt:lpstr>Hyperband (1)</vt:lpstr>
      <vt:lpstr>Hyperband (2)</vt:lpstr>
      <vt:lpstr>PowerPoint Presentation</vt:lpstr>
      <vt:lpstr>PowerPoint Presentation</vt:lpstr>
      <vt:lpstr>PowerPoint Presentation</vt:lpstr>
      <vt:lpstr>PowerPoint Presentation</vt:lpstr>
      <vt:lpstr>Hyperband (3)</vt:lpstr>
      <vt:lpstr>Different Types of Resources</vt:lpstr>
      <vt:lpstr>Hyperband Implementation for Spark</vt:lpstr>
      <vt:lpstr>Hyperband Implementation for Spark</vt:lpstr>
      <vt:lpstr>Example Hyperband Vs Grid Search</vt:lpstr>
      <vt:lpstr>Hyperband vs Grid Search</vt:lpstr>
      <vt:lpstr>Hyperband vs Grid Search</vt:lpstr>
      <vt:lpstr>Hyperband vs Grid Search</vt:lpstr>
      <vt:lpstr>Hyperband vs Grid Search</vt:lpstr>
      <vt:lpstr>Proposal</vt:lpstr>
      <vt:lpstr>Publishing in a Scopus – Indexed Journal</vt:lpstr>
      <vt:lpstr>References</vt:lpstr>
      <vt:lpstr>PowerPoint Presentation</vt:lpstr>
      <vt:lpstr>PowerPoint Presentation</vt:lpstr>
      <vt:lpstr>PowerPoint Presentation</vt:lpstr>
      <vt:lpstr>PowerPoint Presentation</vt:lpstr>
      <vt:lpstr>Tree-structured Parzen Estimator</vt:lpstr>
      <vt:lpstr>PowerPoint Presentation</vt:lpstr>
      <vt:lpstr>PowerPoint Presentation</vt:lpstr>
      <vt:lpstr>Logistic regression </vt:lpstr>
      <vt:lpstr>Datasets</vt:lpstr>
    </vt:vector>
  </TitlesOfParts>
  <Company>A15</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Ahmed Eissa</dc:creator>
  <cp:lastModifiedBy>Ahmed Eissa</cp:lastModifiedBy>
  <cp:revision>112</cp:revision>
  <dcterms:created xsi:type="dcterms:W3CDTF">2019-03-19T08:17:06Z</dcterms:created>
  <dcterms:modified xsi:type="dcterms:W3CDTF">2019-07-27T18:06:30Z</dcterms:modified>
</cp:coreProperties>
</file>